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embeddedFontLst>
    <p:embeddedFont>
      <p:font typeface="Raleway" panose="020B0604020202020204" charset="0"/>
      <p:regular r:id="rId31"/>
      <p:bold r:id="rId32"/>
      <p:italic r:id="rId33"/>
      <p:boldItalic r:id="rId34"/>
    </p:embeddedFont>
    <p:embeddedFont>
      <p:font typeface="Barlow Light" panose="020B0604020202020204" charset="0"/>
      <p:regular r:id="rId35"/>
      <p:bold r:id="rId36"/>
      <p:italic r:id="rId37"/>
      <p:boldItalic r:id="rId38"/>
    </p:embeddedFont>
    <p:embeddedFont>
      <p:font typeface="Times" panose="02020603050405020304" pitchFamily="18" charset="0"/>
      <p:regular r:id="rId39"/>
      <p:bold r:id="rId40"/>
      <p:italic r:id="rId41"/>
      <p:boldItalic r:id="rId42"/>
    </p:embeddedFont>
    <p:embeddedFont>
      <p:font typeface="Calibri" panose="020F0502020204030204" pitchFamily="34" charset="0"/>
      <p:regular r:id="rId43"/>
      <p:bold r:id="rId44"/>
      <p:italic r:id="rId45"/>
      <p:boldItalic r:id="rId46"/>
    </p:embeddedFont>
    <p:embeddedFont>
      <p:font typeface="Verdana" panose="020B0604030504040204" pitchFamily="34" charset="0"/>
      <p:regular r:id="rId47"/>
      <p:bold r:id="rId48"/>
      <p:italic r:id="rId49"/>
      <p:boldItalic r:id="rId50"/>
    </p:embeddedFont>
    <p:embeddedFont>
      <p:font typeface="Playfair Display" panose="020B0604020202020204" charset="0"/>
      <p:regular r:id="rId51"/>
      <p:bold r:id="rId52"/>
      <p:italic r:id="rId53"/>
      <p:boldItalic r:id="rId54"/>
    </p:embeddedFont>
    <p:embeddedFont>
      <p:font typeface="Open Sans" panose="020B0604020202020204" charset="0"/>
      <p:regular r:id="rId55"/>
      <p:bold r:id="rId56"/>
      <p:italic r:id="rId57"/>
      <p:boldItalic r:id="rId58"/>
    </p:embeddedFont>
    <p:embeddedFont>
      <p:font typeface="Barlow" panose="020B0604020202020204" charset="0"/>
      <p:regular r:id="rId59"/>
      <p:bold r:id="rId60"/>
      <p:italic r:id="rId61"/>
      <p:boldItalic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3" roundtripDataSignature="AMtx7mgsjxWQc4i8oQnao+n2oHzEStKZB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672"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font" Target="fonts/font20.fntdata"/><Relationship Id="rId55" Type="http://schemas.openxmlformats.org/officeDocument/2006/relationships/font" Target="fonts/font25.fntdata"/><Relationship Id="rId63"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font" Target="fonts/font23.fntdata"/><Relationship Id="rId58" Type="http://schemas.openxmlformats.org/officeDocument/2006/relationships/font" Target="fonts/font28.fntdata"/><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3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56" Type="http://schemas.openxmlformats.org/officeDocument/2006/relationships/font" Target="fonts/font26.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2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59" Type="http://schemas.openxmlformats.org/officeDocument/2006/relationships/font" Target="fonts/font29.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1.fntdata"/><Relationship Id="rId54" Type="http://schemas.openxmlformats.org/officeDocument/2006/relationships/font" Target="fonts/font24.fntdata"/><Relationship Id="rId62" Type="http://schemas.openxmlformats.org/officeDocument/2006/relationships/font" Target="fonts/font3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font" Target="fonts/font19.fntdata"/><Relationship Id="rId57" Type="http://schemas.openxmlformats.org/officeDocument/2006/relationships/font" Target="fonts/font27.fntdata"/><Relationship Id="rId10" Type="http://schemas.openxmlformats.org/officeDocument/2006/relationships/slide" Target="slides/slide9.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font" Target="fonts/font22.fntdata"/><Relationship Id="rId60" Type="http://schemas.openxmlformats.org/officeDocument/2006/relationships/font" Target="fonts/font30.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5116733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 name="Google Shape;9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91075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Helvetica Neue"/>
              <a:buNone/>
            </a:pPr>
            <a:endParaRPr/>
          </a:p>
        </p:txBody>
      </p:sp>
    </p:spTree>
    <p:extLst>
      <p:ext uri="{BB962C8B-B14F-4D97-AF65-F5344CB8AC3E}">
        <p14:creationId xmlns:p14="http://schemas.microsoft.com/office/powerpoint/2010/main" val="4154928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2" name="Google Shape;16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8859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1" name="Google Shape;20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Helvetica Neue"/>
              <a:buNone/>
            </a:pPr>
            <a:endParaRPr/>
          </a:p>
        </p:txBody>
      </p:sp>
    </p:spTree>
    <p:extLst>
      <p:ext uri="{BB962C8B-B14F-4D97-AF65-F5344CB8AC3E}">
        <p14:creationId xmlns:p14="http://schemas.microsoft.com/office/powerpoint/2010/main" val="3619767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4" name="Google Shape;24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87817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Helvetica Neue"/>
              <a:buNone/>
            </a:pPr>
            <a:endParaRPr/>
          </a:p>
        </p:txBody>
      </p:sp>
    </p:spTree>
    <p:extLst>
      <p:ext uri="{BB962C8B-B14F-4D97-AF65-F5344CB8AC3E}">
        <p14:creationId xmlns:p14="http://schemas.microsoft.com/office/powerpoint/2010/main" val="4074284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4" name="Google Shape;29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2592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3" name="Google Shape;303;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31935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4" name="Google Shape;314;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68962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7" name="Google Shape;32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2780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0" name="Google Shape;34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Helvetica Neue"/>
              <a:buNone/>
            </a:pPr>
            <a:endParaRPr/>
          </a:p>
        </p:txBody>
      </p:sp>
    </p:spTree>
    <p:extLst>
      <p:ext uri="{BB962C8B-B14F-4D97-AF65-F5344CB8AC3E}">
        <p14:creationId xmlns:p14="http://schemas.microsoft.com/office/powerpoint/2010/main" val="1359787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2" name="Google Shape;38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3567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0" name="Google Shape;39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Helvetica Neue"/>
              <a:buNone/>
            </a:pPr>
            <a:endParaRPr/>
          </a:p>
        </p:txBody>
      </p:sp>
    </p:spTree>
    <p:extLst>
      <p:ext uri="{BB962C8B-B14F-4D97-AF65-F5344CB8AC3E}">
        <p14:creationId xmlns:p14="http://schemas.microsoft.com/office/powerpoint/2010/main" val="3475206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4" name="Google Shape;43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84365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0" name="Google Shape;520;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11564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18c37fccdbb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9" name="Google Shape;529;g18c37fccdbb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35926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8" name="Google Shape;538;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45250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7" name="Google Shape;547;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32771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5" name="Google Shape;555;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Helvetica Neue"/>
              <a:buNone/>
            </a:pPr>
            <a:endParaRPr/>
          </a:p>
        </p:txBody>
      </p:sp>
    </p:spTree>
    <p:extLst>
      <p:ext uri="{BB962C8B-B14F-4D97-AF65-F5344CB8AC3E}">
        <p14:creationId xmlns:p14="http://schemas.microsoft.com/office/powerpoint/2010/main" val="10474704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9" name="Google Shape;59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65282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9" name="Google Shape;639;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Helvetica Neue"/>
              <a:buNone/>
            </a:pPr>
            <a:endParaRPr/>
          </a:p>
        </p:txBody>
      </p:sp>
    </p:spTree>
    <p:extLst>
      <p:ext uri="{BB962C8B-B14F-4D97-AF65-F5344CB8AC3E}">
        <p14:creationId xmlns:p14="http://schemas.microsoft.com/office/powerpoint/2010/main" val="2512569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3" name="Google Shape;68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52776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5" name="Google Shape;715;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92830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4" name="Google Shape;724;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10160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3" name="Google Shape;733;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82696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3" name="Google Shape;743;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Helvetica Neue"/>
              <a:buNone/>
            </a:pPr>
            <a:endParaRPr/>
          </a:p>
        </p:txBody>
      </p:sp>
    </p:spTree>
    <p:extLst>
      <p:ext uri="{BB962C8B-B14F-4D97-AF65-F5344CB8AC3E}">
        <p14:creationId xmlns:p14="http://schemas.microsoft.com/office/powerpoint/2010/main" val="1487911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g1c15a2101d4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7" name="Google Shape;787;g1c15a2101d4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79202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8" name="Google Shape;82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04332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type="tx">
  <p:cSld name="TITLE_AND_BODY">
    <p:spTree>
      <p:nvGrpSpPr>
        <p:cNvPr id="1" name="Shape 15"/>
        <p:cNvGrpSpPr/>
        <p:nvPr/>
      </p:nvGrpSpPr>
      <p:grpSpPr>
        <a:xfrm>
          <a:off x="0" y="0"/>
          <a:ext cx="0" cy="0"/>
          <a:chOff x="0" y="0"/>
          <a:chExt cx="0" cy="0"/>
        </a:xfrm>
      </p:grpSpPr>
      <p:sp>
        <p:nvSpPr>
          <p:cNvPr id="16" name="Google Shape;16;p23"/>
          <p:cNvSpPr txBox="1">
            <a:spLocks noGrp="1"/>
          </p:cNvSpPr>
          <p:nvPr>
            <p:ph type="sldNum" idx="12"/>
          </p:nvPr>
        </p:nvSpPr>
        <p:spPr>
          <a:xfrm flipH="1">
            <a:off x="475665" y="6245925"/>
            <a:ext cx="280533" cy="326355"/>
          </a:xfrm>
          <a:prstGeom prst="rect">
            <a:avLst/>
          </a:prstGeom>
          <a:noFill/>
          <a:ln>
            <a:noFill/>
          </a:ln>
        </p:spPr>
        <p:txBody>
          <a:bodyPr spcFirstLastPara="1" wrap="square" lIns="91400" tIns="91400" rIns="91400" bIns="91400" anchor="t" anchorCtr="0">
            <a:noAutofit/>
          </a:bodyPr>
          <a:lstStyle>
            <a:lvl1pPr marL="0" marR="0" lvl="0" indent="0" algn="r">
              <a:lnSpc>
                <a:spcPct val="100000"/>
              </a:lnSpc>
              <a:spcBef>
                <a:spcPts val="0"/>
              </a:spcBef>
              <a:spcAft>
                <a:spcPts val="0"/>
              </a:spcAft>
              <a:buClr>
                <a:srgbClr val="000000"/>
              </a:buClr>
              <a:buSzPts val="1400"/>
              <a:buFont typeface="Arial"/>
              <a:buNone/>
              <a:defRPr sz="1400" b="1" i="0" u="none" strike="noStrike" cap="none">
                <a:solidFill>
                  <a:srgbClr val="A6A6A6"/>
                </a:solidFill>
                <a:latin typeface="Playfair Display"/>
                <a:ea typeface="Playfair Display"/>
                <a:cs typeface="Playfair Display"/>
                <a:sym typeface="Playfair Display"/>
              </a:defRPr>
            </a:lvl1pPr>
            <a:lvl2pPr marL="0" marR="0" lvl="1" indent="0" algn="r">
              <a:lnSpc>
                <a:spcPct val="100000"/>
              </a:lnSpc>
              <a:spcBef>
                <a:spcPts val="0"/>
              </a:spcBef>
              <a:spcAft>
                <a:spcPts val="0"/>
              </a:spcAft>
              <a:buClr>
                <a:srgbClr val="000000"/>
              </a:buClr>
              <a:buSzPts val="1400"/>
              <a:buFont typeface="Arial"/>
              <a:buNone/>
              <a:defRPr sz="1400" b="1" i="0" u="none" strike="noStrike" cap="none">
                <a:solidFill>
                  <a:srgbClr val="A6A6A6"/>
                </a:solidFill>
                <a:latin typeface="Playfair Display"/>
                <a:ea typeface="Playfair Display"/>
                <a:cs typeface="Playfair Display"/>
                <a:sym typeface="Playfair Display"/>
              </a:defRPr>
            </a:lvl2pPr>
            <a:lvl3pPr marL="0" marR="0" lvl="2" indent="0" algn="r">
              <a:lnSpc>
                <a:spcPct val="100000"/>
              </a:lnSpc>
              <a:spcBef>
                <a:spcPts val="0"/>
              </a:spcBef>
              <a:spcAft>
                <a:spcPts val="0"/>
              </a:spcAft>
              <a:buClr>
                <a:srgbClr val="000000"/>
              </a:buClr>
              <a:buSzPts val="1400"/>
              <a:buFont typeface="Arial"/>
              <a:buNone/>
              <a:defRPr sz="1400" b="1" i="0" u="none" strike="noStrike" cap="none">
                <a:solidFill>
                  <a:srgbClr val="A6A6A6"/>
                </a:solidFill>
                <a:latin typeface="Playfair Display"/>
                <a:ea typeface="Playfair Display"/>
                <a:cs typeface="Playfair Display"/>
                <a:sym typeface="Playfair Display"/>
              </a:defRPr>
            </a:lvl3pPr>
            <a:lvl4pPr marL="0" marR="0" lvl="3" indent="0" algn="r">
              <a:lnSpc>
                <a:spcPct val="100000"/>
              </a:lnSpc>
              <a:spcBef>
                <a:spcPts val="0"/>
              </a:spcBef>
              <a:spcAft>
                <a:spcPts val="0"/>
              </a:spcAft>
              <a:buClr>
                <a:srgbClr val="000000"/>
              </a:buClr>
              <a:buSzPts val="1400"/>
              <a:buFont typeface="Arial"/>
              <a:buNone/>
              <a:defRPr sz="1400" b="1" i="0" u="none" strike="noStrike" cap="none">
                <a:solidFill>
                  <a:srgbClr val="A6A6A6"/>
                </a:solidFill>
                <a:latin typeface="Playfair Display"/>
                <a:ea typeface="Playfair Display"/>
                <a:cs typeface="Playfair Display"/>
                <a:sym typeface="Playfair Display"/>
              </a:defRPr>
            </a:lvl4pPr>
            <a:lvl5pPr marL="0" marR="0" lvl="4" indent="0" algn="r">
              <a:lnSpc>
                <a:spcPct val="100000"/>
              </a:lnSpc>
              <a:spcBef>
                <a:spcPts val="0"/>
              </a:spcBef>
              <a:spcAft>
                <a:spcPts val="0"/>
              </a:spcAft>
              <a:buClr>
                <a:srgbClr val="000000"/>
              </a:buClr>
              <a:buSzPts val="1400"/>
              <a:buFont typeface="Arial"/>
              <a:buNone/>
              <a:defRPr sz="1400" b="1" i="0" u="none" strike="noStrike" cap="none">
                <a:solidFill>
                  <a:srgbClr val="A6A6A6"/>
                </a:solidFill>
                <a:latin typeface="Playfair Display"/>
                <a:ea typeface="Playfair Display"/>
                <a:cs typeface="Playfair Display"/>
                <a:sym typeface="Playfair Display"/>
              </a:defRPr>
            </a:lvl5pPr>
            <a:lvl6pPr marL="0" marR="0" lvl="5" indent="0" algn="r">
              <a:lnSpc>
                <a:spcPct val="100000"/>
              </a:lnSpc>
              <a:spcBef>
                <a:spcPts val="0"/>
              </a:spcBef>
              <a:spcAft>
                <a:spcPts val="0"/>
              </a:spcAft>
              <a:buClr>
                <a:srgbClr val="000000"/>
              </a:buClr>
              <a:buSzPts val="1400"/>
              <a:buFont typeface="Arial"/>
              <a:buNone/>
              <a:defRPr sz="1400" b="1" i="0" u="none" strike="noStrike" cap="none">
                <a:solidFill>
                  <a:srgbClr val="A6A6A6"/>
                </a:solidFill>
                <a:latin typeface="Playfair Display"/>
                <a:ea typeface="Playfair Display"/>
                <a:cs typeface="Playfair Display"/>
                <a:sym typeface="Playfair Display"/>
              </a:defRPr>
            </a:lvl6pPr>
            <a:lvl7pPr marL="0" marR="0" lvl="6" indent="0" algn="r">
              <a:lnSpc>
                <a:spcPct val="100000"/>
              </a:lnSpc>
              <a:spcBef>
                <a:spcPts val="0"/>
              </a:spcBef>
              <a:spcAft>
                <a:spcPts val="0"/>
              </a:spcAft>
              <a:buClr>
                <a:srgbClr val="000000"/>
              </a:buClr>
              <a:buSzPts val="1400"/>
              <a:buFont typeface="Arial"/>
              <a:buNone/>
              <a:defRPr sz="1400" b="1" i="0" u="none" strike="noStrike" cap="none">
                <a:solidFill>
                  <a:srgbClr val="A6A6A6"/>
                </a:solidFill>
                <a:latin typeface="Playfair Display"/>
                <a:ea typeface="Playfair Display"/>
                <a:cs typeface="Playfair Display"/>
                <a:sym typeface="Playfair Display"/>
              </a:defRPr>
            </a:lvl7pPr>
            <a:lvl8pPr marL="0" marR="0" lvl="7" indent="0" algn="r">
              <a:lnSpc>
                <a:spcPct val="100000"/>
              </a:lnSpc>
              <a:spcBef>
                <a:spcPts val="0"/>
              </a:spcBef>
              <a:spcAft>
                <a:spcPts val="0"/>
              </a:spcAft>
              <a:buClr>
                <a:srgbClr val="000000"/>
              </a:buClr>
              <a:buSzPts val="1400"/>
              <a:buFont typeface="Arial"/>
              <a:buNone/>
              <a:defRPr sz="1400" b="1" i="0" u="none" strike="noStrike" cap="none">
                <a:solidFill>
                  <a:srgbClr val="A6A6A6"/>
                </a:solidFill>
                <a:latin typeface="Playfair Display"/>
                <a:ea typeface="Playfair Display"/>
                <a:cs typeface="Playfair Display"/>
                <a:sym typeface="Playfair Display"/>
              </a:defRPr>
            </a:lvl8pPr>
            <a:lvl9pPr marL="0" marR="0" lvl="8" indent="0" algn="r">
              <a:lnSpc>
                <a:spcPct val="100000"/>
              </a:lnSpc>
              <a:spcBef>
                <a:spcPts val="0"/>
              </a:spcBef>
              <a:spcAft>
                <a:spcPts val="0"/>
              </a:spcAft>
              <a:buClr>
                <a:srgbClr val="000000"/>
              </a:buClr>
              <a:buSzPts val="1400"/>
              <a:buFont typeface="Arial"/>
              <a:buNone/>
              <a:defRPr sz="1400" b="1" i="0" u="none" strike="noStrike" cap="none">
                <a:solidFill>
                  <a:srgbClr val="A6A6A6"/>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US"/>
              <a:t>‹#›</a:t>
            </a:fld>
            <a:endParaRPr/>
          </a:p>
        </p:txBody>
      </p:sp>
      <p:sp>
        <p:nvSpPr>
          <p:cNvPr id="17" name="Google Shape;17;p23"/>
          <p:cNvSpPr>
            <a:spLocks noGrp="1"/>
          </p:cNvSpPr>
          <p:nvPr>
            <p:ph type="pic" idx="2"/>
          </p:nvPr>
        </p:nvSpPr>
        <p:spPr>
          <a:xfrm>
            <a:off x="0" y="0"/>
            <a:ext cx="12192000" cy="6858000"/>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18_Custom Layout">
  <p:cSld name="18_Custom Layout">
    <p:spTree>
      <p:nvGrpSpPr>
        <p:cNvPr id="1" name="Shape 18"/>
        <p:cNvGrpSpPr/>
        <p:nvPr/>
      </p:nvGrpSpPr>
      <p:grpSpPr>
        <a:xfrm>
          <a:off x="0" y="0"/>
          <a:ext cx="0" cy="0"/>
          <a:chOff x="0" y="0"/>
          <a:chExt cx="0" cy="0"/>
        </a:xfrm>
      </p:grpSpPr>
      <p:sp>
        <p:nvSpPr>
          <p:cNvPr id="19" name="Google Shape;19;p24"/>
          <p:cNvSpPr txBox="1">
            <a:spLocks noGrp="1"/>
          </p:cNvSpPr>
          <p:nvPr>
            <p:ph type="sldNum" idx="12"/>
          </p:nvPr>
        </p:nvSpPr>
        <p:spPr>
          <a:xfrm flipH="1">
            <a:off x="468169" y="6245923"/>
            <a:ext cx="295522" cy="738583"/>
          </a:xfrm>
          <a:prstGeom prst="rect">
            <a:avLst/>
          </a:prstGeom>
          <a:noFill/>
          <a:ln>
            <a:noFill/>
          </a:ln>
        </p:spPr>
        <p:txBody>
          <a:bodyPr spcFirstLastPara="1" wrap="square" lIns="91400" tIns="91400" rIns="91400" bIns="91400" anchor="t" anchorCtr="0">
            <a:spAutoFit/>
          </a:bodyPr>
          <a:lstStyle>
            <a:lvl1pPr marL="0" marR="0" lvl="0" indent="0" algn="ctr">
              <a:lnSpc>
                <a:spcPct val="100000"/>
              </a:lnSpc>
              <a:spcBef>
                <a:spcPts val="0"/>
              </a:spcBef>
              <a:spcAft>
                <a:spcPts val="0"/>
              </a:spcAft>
              <a:buClr>
                <a:srgbClr val="A6A6A6"/>
              </a:buClr>
              <a:buSzPts val="2800"/>
              <a:buFont typeface="Helvetica Neue"/>
              <a:buNone/>
              <a:defRPr sz="1200"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A6A6A6"/>
              </a:buClr>
              <a:buSzPts val="2800"/>
              <a:buFont typeface="Helvetica Neue"/>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A6A6A6"/>
              </a:buClr>
              <a:buSzPts val="2800"/>
              <a:buFont typeface="Helvetica Neue"/>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A6A6A6"/>
              </a:buClr>
              <a:buSzPts val="2800"/>
              <a:buFont typeface="Helvetica Neue"/>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A6A6A6"/>
              </a:buClr>
              <a:buSzPts val="2800"/>
              <a:buFont typeface="Helvetica Neue"/>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A6A6A6"/>
              </a:buClr>
              <a:buSzPts val="2800"/>
              <a:buFont typeface="Helvetica Neue"/>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A6A6A6"/>
              </a:buClr>
              <a:buSzPts val="2800"/>
              <a:buFont typeface="Helvetica Neue"/>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A6A6A6"/>
              </a:buClr>
              <a:buSzPts val="2800"/>
              <a:buFont typeface="Helvetica Neue"/>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A6A6A6"/>
              </a:buClr>
              <a:buSzPts val="2800"/>
              <a:buFont typeface="Helvetica Neue"/>
              <a:buNone/>
              <a:defRPr sz="1200"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0" name="Google Shape;20;p24"/>
          <p:cNvSpPr>
            <a:spLocks noGrp="1"/>
          </p:cNvSpPr>
          <p:nvPr>
            <p:ph type="pic" idx="2"/>
          </p:nvPr>
        </p:nvSpPr>
        <p:spPr>
          <a:xfrm>
            <a:off x="1837105" y="691244"/>
            <a:ext cx="1806783" cy="1806783"/>
          </a:xfrm>
          <a:prstGeom prst="rect">
            <a:avLst/>
          </a:prstGeom>
          <a:noFill/>
          <a:ln>
            <a:noFill/>
          </a:ln>
        </p:spPr>
      </p:sp>
      <p:sp>
        <p:nvSpPr>
          <p:cNvPr id="21" name="Google Shape;21;p24"/>
          <p:cNvSpPr>
            <a:spLocks noGrp="1"/>
          </p:cNvSpPr>
          <p:nvPr>
            <p:ph type="pic" idx="3"/>
          </p:nvPr>
        </p:nvSpPr>
        <p:spPr>
          <a:xfrm>
            <a:off x="3964236" y="691243"/>
            <a:ext cx="1806783" cy="1806783"/>
          </a:xfrm>
          <a:prstGeom prst="rect">
            <a:avLst/>
          </a:prstGeom>
          <a:noFill/>
          <a:ln>
            <a:noFill/>
          </a:ln>
        </p:spPr>
      </p:sp>
      <p:sp>
        <p:nvSpPr>
          <p:cNvPr id="22" name="Google Shape;22;p24"/>
          <p:cNvSpPr>
            <a:spLocks noGrp="1"/>
          </p:cNvSpPr>
          <p:nvPr>
            <p:ph type="pic" idx="4"/>
          </p:nvPr>
        </p:nvSpPr>
        <p:spPr>
          <a:xfrm>
            <a:off x="1837105" y="2871231"/>
            <a:ext cx="1806783" cy="1806783"/>
          </a:xfrm>
          <a:prstGeom prst="rect">
            <a:avLst/>
          </a:prstGeom>
          <a:noFill/>
          <a:ln>
            <a:noFill/>
          </a:ln>
        </p:spPr>
      </p:sp>
      <p:sp>
        <p:nvSpPr>
          <p:cNvPr id="23" name="Google Shape;23;p24"/>
          <p:cNvSpPr>
            <a:spLocks noGrp="1"/>
          </p:cNvSpPr>
          <p:nvPr>
            <p:ph type="pic" idx="5"/>
          </p:nvPr>
        </p:nvSpPr>
        <p:spPr>
          <a:xfrm>
            <a:off x="3964236" y="2871231"/>
            <a:ext cx="1806783" cy="1806783"/>
          </a:xfrm>
          <a:prstGeom prst="rect">
            <a:avLst/>
          </a:prstGeom>
          <a:noFill/>
          <a:ln>
            <a:noFill/>
          </a:ln>
        </p:spPr>
      </p:sp>
      <p:sp>
        <p:nvSpPr>
          <p:cNvPr id="24" name="Google Shape;24;p24"/>
          <p:cNvSpPr>
            <a:spLocks noGrp="1"/>
          </p:cNvSpPr>
          <p:nvPr>
            <p:ph type="pic" idx="6"/>
          </p:nvPr>
        </p:nvSpPr>
        <p:spPr>
          <a:xfrm>
            <a:off x="1837105" y="5051218"/>
            <a:ext cx="1806783" cy="1806782"/>
          </a:xfrm>
          <a:prstGeom prst="rect">
            <a:avLst/>
          </a:prstGeom>
          <a:noFill/>
          <a:ln>
            <a:noFill/>
          </a:ln>
        </p:spPr>
      </p:sp>
      <p:sp>
        <p:nvSpPr>
          <p:cNvPr id="25" name="Google Shape;25;p24"/>
          <p:cNvSpPr>
            <a:spLocks noGrp="1"/>
          </p:cNvSpPr>
          <p:nvPr>
            <p:ph type="pic" idx="7"/>
          </p:nvPr>
        </p:nvSpPr>
        <p:spPr>
          <a:xfrm>
            <a:off x="3964236" y="5051218"/>
            <a:ext cx="1806783" cy="1806782"/>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
        <p:nvSpPr>
          <p:cNvPr id="27" name="Google Shape;27;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0"/>
        <p:cNvGrpSpPr/>
        <p:nvPr/>
      </p:nvGrpSpPr>
      <p:grpSpPr>
        <a:xfrm>
          <a:off x="0" y="0"/>
          <a:ext cx="0" cy="0"/>
          <a:chOff x="0" y="0"/>
          <a:chExt cx="0" cy="0"/>
        </a:xfrm>
      </p:grpSpPr>
      <p:sp>
        <p:nvSpPr>
          <p:cNvPr id="31" name="Google Shape;31;p2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2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2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 name="Google Shape;35;p2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9"/>
        <p:cNvGrpSpPr/>
        <p:nvPr/>
      </p:nvGrpSpPr>
      <p:grpSpPr>
        <a:xfrm>
          <a:off x="0" y="0"/>
          <a:ext cx="0" cy="0"/>
          <a:chOff x="0" y="0"/>
          <a:chExt cx="0" cy="0"/>
        </a:xfrm>
      </p:grpSpPr>
      <p:sp>
        <p:nvSpPr>
          <p:cNvPr id="40" name="Google Shape;40;p2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2" name="Google Shape;4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5"/>
        <p:cNvGrpSpPr/>
        <p:nvPr/>
      </p:nvGrpSpPr>
      <p:grpSpPr>
        <a:xfrm>
          <a:off x="0" y="0"/>
          <a:ext cx="0" cy="0"/>
          <a:chOff x="0" y="0"/>
          <a:chExt cx="0" cy="0"/>
        </a:xfrm>
      </p:grpSpPr>
      <p:sp>
        <p:nvSpPr>
          <p:cNvPr id="46" name="Google Shape;4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1"/>
        <p:cNvGrpSpPr/>
        <p:nvPr/>
      </p:nvGrpSpPr>
      <p:grpSpPr>
        <a:xfrm>
          <a:off x="0" y="0"/>
          <a:ext cx="0" cy="0"/>
          <a:chOff x="0" y="0"/>
          <a:chExt cx="0" cy="0"/>
        </a:xfrm>
      </p:grpSpPr>
      <p:sp>
        <p:nvSpPr>
          <p:cNvPr id="52" name="Google Shape;52;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4" name="Google Shape;5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7"/>
        <p:cNvGrpSpPr/>
        <p:nvPr/>
      </p:nvGrpSpPr>
      <p:grpSpPr>
        <a:xfrm>
          <a:off x="0" y="0"/>
          <a:ext cx="0" cy="0"/>
          <a:chOff x="0" y="0"/>
          <a:chExt cx="0" cy="0"/>
        </a:xfrm>
      </p:grpSpPr>
      <p:sp>
        <p:nvSpPr>
          <p:cNvPr id="58" name="Google Shape;5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4"/>
        <p:cNvGrpSpPr/>
        <p:nvPr/>
      </p:nvGrpSpPr>
      <p:grpSpPr>
        <a:xfrm>
          <a:off x="0" y="0"/>
          <a:ext cx="0" cy="0"/>
          <a:chOff x="0" y="0"/>
          <a:chExt cx="0" cy="0"/>
        </a:xfrm>
      </p:grpSpPr>
      <p:sp>
        <p:nvSpPr>
          <p:cNvPr id="65" name="Google Shape;65;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9"/>
        <p:cNvGrpSpPr/>
        <p:nvPr/>
      </p:nvGrpSpPr>
      <p:grpSpPr>
        <a:xfrm>
          <a:off x="0" y="0"/>
          <a:ext cx="0" cy="0"/>
          <a:chOff x="0" y="0"/>
          <a:chExt cx="0" cy="0"/>
        </a:xfrm>
      </p:grpSpPr>
      <p:sp>
        <p:nvSpPr>
          <p:cNvPr id="70" name="Google Shape;70;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2" name="Google Shape;72;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3" name="Google Shape;73;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6"/>
        <p:cNvGrpSpPr/>
        <p:nvPr/>
      </p:nvGrpSpPr>
      <p:grpSpPr>
        <a:xfrm>
          <a:off x="0" y="0"/>
          <a:ext cx="0" cy="0"/>
          <a:chOff x="0" y="0"/>
          <a:chExt cx="0" cy="0"/>
        </a:xfrm>
      </p:grpSpPr>
      <p:sp>
        <p:nvSpPr>
          <p:cNvPr id="77" name="Google Shape;77;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3"/>
          <p:cNvSpPr>
            <a:spLocks noGrp="1"/>
          </p:cNvSpPr>
          <p:nvPr>
            <p:ph type="pic" idx="2"/>
          </p:nvPr>
        </p:nvSpPr>
        <p:spPr>
          <a:xfrm>
            <a:off x="5183188" y="987425"/>
            <a:ext cx="6172200" cy="4873625"/>
          </a:xfrm>
          <a:prstGeom prst="rect">
            <a:avLst/>
          </a:prstGeom>
          <a:noFill/>
          <a:ln>
            <a:noFill/>
          </a:ln>
        </p:spPr>
      </p:sp>
      <p:sp>
        <p:nvSpPr>
          <p:cNvPr id="79" name="Google Shape;79;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0" name="Google Shape;80;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3"/>
        <p:cNvGrpSpPr/>
        <p:nvPr/>
      </p:nvGrpSpPr>
      <p:grpSpPr>
        <a:xfrm>
          <a:off x="0" y="0"/>
          <a:ext cx="0" cy="0"/>
          <a:chOff x="0" y="0"/>
          <a:chExt cx="0" cy="0"/>
        </a:xfrm>
      </p:grpSpPr>
      <p:sp>
        <p:nvSpPr>
          <p:cNvPr id="84" name="Google Shape;84;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9"/>
        <p:cNvGrpSpPr/>
        <p:nvPr/>
      </p:nvGrpSpPr>
      <p:grpSpPr>
        <a:xfrm>
          <a:off x="0" y="0"/>
          <a:ext cx="0" cy="0"/>
          <a:chOff x="0" y="0"/>
          <a:chExt cx="0" cy="0"/>
        </a:xfrm>
      </p:grpSpPr>
      <p:sp>
        <p:nvSpPr>
          <p:cNvPr id="90" name="Google Shape;90;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2.png"/><Relationship Id="rId7"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24.jpg"/><Relationship Id="rId5" Type="http://schemas.openxmlformats.org/officeDocument/2006/relationships/image" Target="../media/image26.jp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
          <p:cNvSpPr txBox="1">
            <a:spLocks noGrp="1"/>
          </p:cNvSpPr>
          <p:nvPr>
            <p:ph type="sldNum" idx="12"/>
          </p:nvPr>
        </p:nvSpPr>
        <p:spPr>
          <a:xfrm>
            <a:off x="533005" y="6245925"/>
            <a:ext cx="165853" cy="326355"/>
          </a:xfrm>
          <a:prstGeom prst="rect">
            <a:avLst/>
          </a:prstGeom>
          <a:noFill/>
          <a:ln>
            <a:noFill/>
          </a:ln>
        </p:spPr>
        <p:txBody>
          <a:bodyPr spcFirstLastPara="1" wrap="square" lIns="91400" tIns="91400" rIns="91400" bIns="91400" anchor="t"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pic>
        <p:nvPicPr>
          <p:cNvPr id="100" name="Google Shape;100;p1" descr="samson-ZGjbiukp_-A-unsplash.jpg"/>
          <p:cNvPicPr preferRelativeResize="0">
            <a:picLocks noGrp="1"/>
          </p:cNvPicPr>
          <p:nvPr>
            <p:ph type="pic" idx="2"/>
          </p:nvPr>
        </p:nvPicPr>
        <p:blipFill rotWithShape="1">
          <a:blip r:embed="rId3">
            <a:alphaModFix/>
          </a:blip>
          <a:srcRect t="7812" b="7810"/>
          <a:stretch/>
        </p:blipFill>
        <p:spPr>
          <a:xfrm>
            <a:off x="-408931" y="0"/>
            <a:ext cx="12192001" cy="6858000"/>
          </a:xfrm>
          <a:prstGeom prst="rect">
            <a:avLst/>
          </a:prstGeom>
          <a:noFill/>
          <a:ln>
            <a:noFill/>
          </a:ln>
        </p:spPr>
      </p:pic>
      <p:sp>
        <p:nvSpPr>
          <p:cNvPr id="101" name="Google Shape;101;p1"/>
          <p:cNvSpPr/>
          <p:nvPr/>
        </p:nvSpPr>
        <p:spPr>
          <a:xfrm rot="5400000">
            <a:off x="8362046" y="3028045"/>
            <a:ext cx="6858001" cy="801915"/>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dk1"/>
              </a:solidFill>
              <a:latin typeface="Calibri"/>
              <a:ea typeface="Calibri"/>
              <a:cs typeface="Calibri"/>
              <a:sym typeface="Calibri"/>
            </a:endParaRPr>
          </a:p>
        </p:txBody>
      </p:sp>
      <p:grpSp>
        <p:nvGrpSpPr>
          <p:cNvPr id="102" name="Google Shape;102;p1"/>
          <p:cNvGrpSpPr/>
          <p:nvPr/>
        </p:nvGrpSpPr>
        <p:grpSpPr>
          <a:xfrm>
            <a:off x="11634039" y="1994914"/>
            <a:ext cx="323165" cy="2868175"/>
            <a:chOff x="-60276" y="0"/>
            <a:chExt cx="646328" cy="5736346"/>
          </a:xfrm>
        </p:grpSpPr>
        <p:sp>
          <p:nvSpPr>
            <p:cNvPr id="103" name="Google Shape;103;p1"/>
            <p:cNvSpPr/>
            <p:nvPr/>
          </p:nvSpPr>
          <p:spPr>
            <a:xfrm flipH="1">
              <a:off x="207257" y="2069733"/>
              <a:ext cx="111265" cy="111261"/>
            </a:xfrm>
            <a:prstGeom prst="ellipse">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dk1"/>
                </a:solidFill>
                <a:latin typeface="Calibri"/>
                <a:ea typeface="Calibri"/>
                <a:cs typeface="Calibri"/>
                <a:sym typeface="Calibri"/>
              </a:endParaRPr>
            </a:p>
          </p:txBody>
        </p:sp>
        <p:sp>
          <p:nvSpPr>
            <p:cNvPr id="104" name="Google Shape;104;p1"/>
            <p:cNvSpPr/>
            <p:nvPr/>
          </p:nvSpPr>
          <p:spPr>
            <a:xfrm flipH="1">
              <a:off x="207257" y="2455739"/>
              <a:ext cx="111265" cy="111261"/>
            </a:xfrm>
            <a:prstGeom prst="ellipse">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dk1"/>
                </a:solidFill>
                <a:latin typeface="Calibri"/>
                <a:ea typeface="Calibri"/>
                <a:cs typeface="Calibri"/>
                <a:sym typeface="Calibri"/>
              </a:endParaRPr>
            </a:p>
          </p:txBody>
        </p:sp>
        <p:sp>
          <p:nvSpPr>
            <p:cNvPr id="105" name="Google Shape;105;p1"/>
            <p:cNvSpPr/>
            <p:nvPr/>
          </p:nvSpPr>
          <p:spPr>
            <a:xfrm flipH="1">
              <a:off x="207257" y="2841745"/>
              <a:ext cx="111265" cy="111261"/>
            </a:xfrm>
            <a:prstGeom prst="ellipse">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dk1"/>
                </a:solidFill>
                <a:latin typeface="Calibri"/>
                <a:ea typeface="Calibri"/>
                <a:cs typeface="Calibri"/>
                <a:sym typeface="Calibri"/>
              </a:endParaRPr>
            </a:p>
          </p:txBody>
        </p:sp>
        <p:sp>
          <p:nvSpPr>
            <p:cNvPr id="106" name="Google Shape;106;p1"/>
            <p:cNvSpPr/>
            <p:nvPr/>
          </p:nvSpPr>
          <p:spPr>
            <a:xfrm flipH="1">
              <a:off x="207257" y="3220980"/>
              <a:ext cx="111265" cy="111261"/>
            </a:xfrm>
            <a:prstGeom prst="ellipse">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dk1"/>
                </a:solidFill>
                <a:latin typeface="Calibri"/>
                <a:ea typeface="Calibri"/>
                <a:cs typeface="Calibri"/>
                <a:sym typeface="Calibri"/>
              </a:endParaRPr>
            </a:p>
          </p:txBody>
        </p:sp>
        <p:sp>
          <p:nvSpPr>
            <p:cNvPr id="107" name="Google Shape;107;p1"/>
            <p:cNvSpPr/>
            <p:nvPr/>
          </p:nvSpPr>
          <p:spPr>
            <a:xfrm flipH="1">
              <a:off x="207257" y="3599023"/>
              <a:ext cx="111265" cy="111261"/>
            </a:xfrm>
            <a:prstGeom prst="ellipse">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dk1"/>
                </a:solidFill>
                <a:latin typeface="Calibri"/>
                <a:ea typeface="Calibri"/>
                <a:cs typeface="Calibri"/>
                <a:sym typeface="Calibri"/>
              </a:endParaRPr>
            </a:p>
          </p:txBody>
        </p:sp>
        <p:sp>
          <p:nvSpPr>
            <p:cNvPr id="108" name="Google Shape;108;p1"/>
            <p:cNvSpPr/>
            <p:nvPr/>
          </p:nvSpPr>
          <p:spPr>
            <a:xfrm rot="5400000">
              <a:off x="-259888" y="5017391"/>
              <a:ext cx="1045553" cy="392357"/>
            </a:xfrm>
            <a:prstGeom prst="rightArrow">
              <a:avLst>
                <a:gd name="adj1" fmla="val 8730"/>
                <a:gd name="adj2" fmla="val 53642"/>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dk1"/>
                </a:solidFill>
                <a:latin typeface="Calibri"/>
                <a:ea typeface="Calibri"/>
                <a:cs typeface="Calibri"/>
                <a:sym typeface="Calibri"/>
              </a:endParaRPr>
            </a:p>
          </p:txBody>
        </p:sp>
        <p:sp>
          <p:nvSpPr>
            <p:cNvPr id="109" name="Google Shape;109;p1"/>
            <p:cNvSpPr txBox="1"/>
            <p:nvPr/>
          </p:nvSpPr>
          <p:spPr>
            <a:xfrm rot="5400000">
              <a:off x="-419496" y="359220"/>
              <a:ext cx="1364767" cy="646328"/>
            </a:xfrm>
            <a:prstGeom prst="rect">
              <a:avLst/>
            </a:prstGeom>
            <a:noFill/>
            <a:ln>
              <a:noFill/>
            </a:ln>
          </p:spPr>
          <p:txBody>
            <a:bodyPr spcFirstLastPara="1" wrap="square" lIns="45700" tIns="45700" rIns="45700" bIns="45700" anchor="t" anchorCtr="0">
              <a:spAutoFit/>
            </a:bodyPr>
            <a:lstStyle/>
            <a:p>
              <a:pPr marL="0" marR="0" lvl="0" indent="0" algn="just" rtl="0">
                <a:lnSpc>
                  <a:spcPct val="150000"/>
                </a:lnSpc>
                <a:spcBef>
                  <a:spcPts val="0"/>
                </a:spcBef>
                <a:spcAft>
                  <a:spcPts val="0"/>
                </a:spcAft>
                <a:buClr>
                  <a:srgbClr val="000000"/>
                </a:buClr>
                <a:buSzPts val="1000"/>
                <a:buFont typeface="Arial"/>
                <a:buNone/>
              </a:pPr>
              <a:r>
                <a:rPr lang="en-US" sz="1000" b="0" i="0" u="none" strike="noStrike" cap="none">
                  <a:solidFill>
                    <a:srgbClr val="FFFFFF"/>
                  </a:solidFill>
                  <a:latin typeface="Open Sans"/>
                  <a:ea typeface="Open Sans"/>
                  <a:cs typeface="Open Sans"/>
                  <a:sym typeface="Open Sans"/>
                </a:rPr>
                <a:t>Next</a:t>
              </a:r>
              <a:endParaRPr sz="1400" b="0" i="0" u="none" strike="noStrike" cap="none">
                <a:solidFill>
                  <a:srgbClr val="000000"/>
                </a:solidFill>
                <a:latin typeface="Arial"/>
                <a:ea typeface="Arial"/>
                <a:cs typeface="Arial"/>
                <a:sym typeface="Arial"/>
              </a:endParaRPr>
            </a:p>
          </p:txBody>
        </p:sp>
      </p:grpSp>
      <p:sp>
        <p:nvSpPr>
          <p:cNvPr id="110" name="Google Shape;110;p1"/>
          <p:cNvSpPr/>
          <p:nvPr/>
        </p:nvSpPr>
        <p:spPr>
          <a:xfrm>
            <a:off x="-408931" y="0"/>
            <a:ext cx="11799017" cy="6906154"/>
          </a:xfrm>
          <a:prstGeom prst="rect">
            <a:avLst/>
          </a:prstGeom>
          <a:solidFill>
            <a:srgbClr val="58BBF9">
              <a:alpha val="72549"/>
            </a:srgbClr>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1" name="Google Shape;111;p1"/>
          <p:cNvSpPr txBox="1"/>
          <p:nvPr/>
        </p:nvSpPr>
        <p:spPr>
          <a:xfrm>
            <a:off x="2498502" y="2412928"/>
            <a:ext cx="6716872" cy="128933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FFFFFF"/>
                </a:solidFill>
                <a:latin typeface="Verdana"/>
                <a:ea typeface="Verdana"/>
                <a:cs typeface="Verdana"/>
                <a:sym typeface="Verdana"/>
              </a:rPr>
              <a:t>Power Apps Case Studies</a:t>
            </a:r>
            <a:endParaRPr sz="3600" b="0" i="0" u="none" strike="noStrike" cap="none">
              <a:solidFill>
                <a:srgbClr val="000000"/>
              </a:solidFill>
              <a:latin typeface="Times"/>
              <a:ea typeface="Times"/>
              <a:cs typeface="Times"/>
              <a:sym typeface="Times"/>
            </a:endParaRPr>
          </a:p>
        </p:txBody>
      </p:sp>
      <p:cxnSp>
        <p:nvCxnSpPr>
          <p:cNvPr id="113" name="Google Shape;113;p1"/>
          <p:cNvCxnSpPr/>
          <p:nvPr/>
        </p:nvCxnSpPr>
        <p:spPr>
          <a:xfrm>
            <a:off x="1283018" y="6509294"/>
            <a:ext cx="3629663" cy="1"/>
          </a:xfrm>
          <a:prstGeom prst="straightConnector1">
            <a:avLst/>
          </a:prstGeom>
          <a:noFill/>
          <a:ln w="50800" cap="rnd" cmpd="sng">
            <a:solidFill>
              <a:srgbClr val="FFFFFF"/>
            </a:solidFill>
            <a:prstDash val="dashDot"/>
            <a:round/>
            <a:headEnd type="oval" w="med" len="med"/>
            <a:tailEnd type="none" w="sm" len="sm"/>
          </a:ln>
        </p:spPr>
      </p:cxnSp>
      <p:cxnSp>
        <p:nvCxnSpPr>
          <p:cNvPr id="114" name="Google Shape;114;p1"/>
          <p:cNvCxnSpPr/>
          <p:nvPr/>
        </p:nvCxnSpPr>
        <p:spPr>
          <a:xfrm flipH="1">
            <a:off x="6488847" y="6509294"/>
            <a:ext cx="3322899" cy="1"/>
          </a:xfrm>
          <a:prstGeom prst="straightConnector1">
            <a:avLst/>
          </a:prstGeom>
          <a:noFill/>
          <a:ln w="50800" cap="rnd" cmpd="sng">
            <a:solidFill>
              <a:srgbClr val="FFFFFF"/>
            </a:solidFill>
            <a:prstDash val="dashDot"/>
            <a:round/>
            <a:headEnd type="oval" w="med" len="med"/>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4"/>
          <p:cNvSpPr txBox="1">
            <a:spLocks noGrp="1"/>
          </p:cNvSpPr>
          <p:nvPr>
            <p:ph type="ctrTitle" idx="4294967295"/>
          </p:nvPr>
        </p:nvSpPr>
        <p:spPr>
          <a:xfrm>
            <a:off x="4647564" y="645370"/>
            <a:ext cx="2619084" cy="372000"/>
          </a:xfrm>
          <a:prstGeom prst="rect">
            <a:avLst/>
          </a:prstGeom>
          <a:noFill/>
          <a:ln>
            <a:noFill/>
          </a:ln>
        </p:spPr>
        <p:txBody>
          <a:bodyPr spcFirstLastPara="1" wrap="square" lIns="0" tIns="0" rIns="0" bIns="0" anchor="b" anchorCtr="0">
            <a:noAutofit/>
          </a:bodyPr>
          <a:lstStyle/>
          <a:p>
            <a:pPr marL="0" marR="0" lvl="0" indent="0" algn="l" rtl="0">
              <a:lnSpc>
                <a:spcPct val="80000"/>
              </a:lnSpc>
              <a:spcBef>
                <a:spcPts val="0"/>
              </a:spcBef>
              <a:spcAft>
                <a:spcPts val="0"/>
              </a:spcAft>
              <a:buClr>
                <a:schemeClr val="accent1"/>
              </a:buClr>
              <a:buSzPts val="4800"/>
              <a:buFont typeface="Raleway"/>
              <a:buNone/>
            </a:pPr>
            <a:r>
              <a:rPr lang="en-US" sz="2700" b="1" i="0" u="none" strike="noStrike" cap="none">
                <a:solidFill>
                  <a:srgbClr val="000000"/>
                </a:solidFill>
                <a:latin typeface="Raleway"/>
                <a:ea typeface="Raleway"/>
                <a:cs typeface="Raleway"/>
                <a:sym typeface="Raleway"/>
              </a:rPr>
              <a:t>Case Study - I</a:t>
            </a:r>
            <a:endParaRPr sz="2700" b="1" i="0" u="none" strike="noStrike" cap="none">
              <a:solidFill>
                <a:srgbClr val="000000"/>
              </a:solidFill>
              <a:latin typeface="Raleway"/>
              <a:ea typeface="Raleway"/>
              <a:cs typeface="Raleway"/>
              <a:sym typeface="Raleway"/>
            </a:endParaRPr>
          </a:p>
        </p:txBody>
      </p:sp>
      <p:sp>
        <p:nvSpPr>
          <p:cNvPr id="121" name="Google Shape;121;p4"/>
          <p:cNvSpPr/>
          <p:nvPr/>
        </p:nvSpPr>
        <p:spPr>
          <a:xfrm>
            <a:off x="1895906" y="2593363"/>
            <a:ext cx="2466300" cy="3952500"/>
          </a:xfrm>
          <a:prstGeom prst="round2DiagRect">
            <a:avLst>
              <a:gd name="adj1" fmla="val 0"/>
              <a:gd name="adj2" fmla="val 17764"/>
            </a:avLst>
          </a:prstGeom>
          <a:solidFill>
            <a:srgbClr val="0B539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122" name="Google Shape;122;p4"/>
          <p:cNvSpPr txBox="1"/>
          <p:nvPr/>
        </p:nvSpPr>
        <p:spPr>
          <a:xfrm>
            <a:off x="2386896" y="2758611"/>
            <a:ext cx="1964100" cy="4578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Objective</a:t>
            </a:r>
            <a:endParaRPr sz="2134" b="0" i="0" u="none" strike="noStrike" cap="none">
              <a:solidFill>
                <a:srgbClr val="FFFFFF"/>
              </a:solidFill>
              <a:latin typeface="Barlow"/>
              <a:ea typeface="Barlow"/>
              <a:cs typeface="Barlow"/>
              <a:sym typeface="Barlow"/>
            </a:endParaRPr>
          </a:p>
        </p:txBody>
      </p:sp>
      <p:sp>
        <p:nvSpPr>
          <p:cNvPr id="123" name="Google Shape;123;p4"/>
          <p:cNvSpPr txBox="1"/>
          <p:nvPr/>
        </p:nvSpPr>
        <p:spPr>
          <a:xfrm>
            <a:off x="1944386" y="3566767"/>
            <a:ext cx="2337600" cy="1097555"/>
          </a:xfrm>
          <a:prstGeom prst="rect">
            <a:avLst/>
          </a:prstGeom>
          <a:solidFill>
            <a:srgbClr val="0B5394"/>
          </a:solidFill>
          <a:ln>
            <a:noFill/>
          </a:ln>
        </p:spPr>
        <p:txBody>
          <a:bodyPr spcFirstLastPara="1" wrap="square" lIns="121900" tIns="121900" rIns="121900" bIns="121900" anchor="t" anchorCtr="0">
            <a:noAutofit/>
          </a:bodyPr>
          <a:lstStyle/>
          <a:p>
            <a:pPr marL="0" marR="0" lvl="0" indent="0" algn="l" rtl="0">
              <a:lnSpc>
                <a:spcPct val="115000"/>
              </a:lnSpc>
              <a:spcBef>
                <a:spcPts val="2134"/>
              </a:spcBef>
              <a:spcAft>
                <a:spcPts val="2134"/>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p:txBody>
      </p:sp>
      <p:sp>
        <p:nvSpPr>
          <p:cNvPr id="124" name="Google Shape;124;p4"/>
          <p:cNvSpPr/>
          <p:nvPr/>
        </p:nvSpPr>
        <p:spPr>
          <a:xfrm rot="-5400000" flipH="1">
            <a:off x="3828363" y="3377413"/>
            <a:ext cx="3898200" cy="2438700"/>
          </a:xfrm>
          <a:prstGeom prst="round2DiagRect">
            <a:avLst>
              <a:gd name="adj1" fmla="val 0"/>
              <a:gd name="adj2" fmla="val 17764"/>
            </a:avLst>
          </a:prstGeom>
          <a:solidFill>
            <a:srgbClr val="00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125" name="Google Shape;125;p4"/>
          <p:cNvSpPr/>
          <p:nvPr/>
        </p:nvSpPr>
        <p:spPr>
          <a:xfrm>
            <a:off x="7205150" y="2645650"/>
            <a:ext cx="2438700" cy="3921600"/>
          </a:xfrm>
          <a:prstGeom prst="round2DiagRect">
            <a:avLst>
              <a:gd name="adj1" fmla="val 0"/>
              <a:gd name="adj2" fmla="val 17764"/>
            </a:avLst>
          </a:prstGeom>
          <a:solidFill>
            <a:srgbClr val="6AA84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126" name="Google Shape;126;p4"/>
          <p:cNvSpPr txBox="1"/>
          <p:nvPr/>
        </p:nvSpPr>
        <p:spPr>
          <a:xfrm>
            <a:off x="5116660" y="2747581"/>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Challenges</a:t>
            </a:r>
            <a:endParaRPr sz="2134" b="0" i="0" u="none" strike="noStrike" cap="none">
              <a:solidFill>
                <a:srgbClr val="FFFFFF"/>
              </a:solidFill>
              <a:latin typeface="Barlow"/>
              <a:ea typeface="Barlow"/>
              <a:cs typeface="Barlow"/>
              <a:sym typeface="Barlow"/>
            </a:endParaRPr>
          </a:p>
        </p:txBody>
      </p:sp>
      <p:sp>
        <p:nvSpPr>
          <p:cNvPr id="127" name="Google Shape;127;p4"/>
          <p:cNvSpPr txBox="1"/>
          <p:nvPr/>
        </p:nvSpPr>
        <p:spPr>
          <a:xfrm>
            <a:off x="7895023" y="2779628"/>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Solutions</a:t>
            </a:r>
            <a:endParaRPr sz="2134" b="0" i="0" u="none" strike="noStrike" cap="none">
              <a:solidFill>
                <a:srgbClr val="FFFFFF"/>
              </a:solidFill>
              <a:latin typeface="Barlow"/>
              <a:ea typeface="Barlow"/>
              <a:cs typeface="Barlow"/>
              <a:sym typeface="Barlow"/>
            </a:endParaRPr>
          </a:p>
        </p:txBody>
      </p:sp>
      <p:sp>
        <p:nvSpPr>
          <p:cNvPr id="128" name="Google Shape;128;p4"/>
          <p:cNvSpPr txBox="1"/>
          <p:nvPr/>
        </p:nvSpPr>
        <p:spPr>
          <a:xfrm>
            <a:off x="4642919" y="3309195"/>
            <a:ext cx="2358000" cy="1449028"/>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Notifications to relevant stakeholders during the whole process  on Teams  , Emails.</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Maintain a single sign in for everyone while showing them data relevant to them</a:t>
            </a:r>
            <a:endParaRPr sz="1400" b="0" i="0" u="none" strike="noStrike" cap="none">
              <a:solidFill>
                <a:srgbClr val="000000"/>
              </a:solidFill>
              <a:latin typeface="Arial"/>
              <a:ea typeface="Arial"/>
              <a:cs typeface="Arial"/>
              <a:sym typeface="Arial"/>
            </a:endParaRPr>
          </a:p>
        </p:txBody>
      </p:sp>
      <p:sp>
        <p:nvSpPr>
          <p:cNvPr id="129" name="Google Shape;129;p4"/>
          <p:cNvSpPr txBox="1"/>
          <p:nvPr/>
        </p:nvSpPr>
        <p:spPr>
          <a:xfrm>
            <a:off x="7225010" y="2987949"/>
            <a:ext cx="2358000" cy="1101714"/>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Workflows managed in Power Automate to provide </a:t>
            </a:r>
            <a:endParaRPr sz="1400" b="0" i="0" u="none" strike="noStrike" cap="none">
              <a:solidFill>
                <a:srgbClr val="000000"/>
              </a:solidFill>
              <a:latin typeface="Arial"/>
              <a:ea typeface="Arial"/>
              <a:cs typeface="Arial"/>
              <a:sym typeface="Arial"/>
            </a:endParaRPr>
          </a:p>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Notifications to stakeholders for approvals on Teams as well as Power Apps Portal</a:t>
            </a:r>
            <a:endParaRPr sz="1200" b="1" i="0" u="none" strike="noStrike" cap="none">
              <a:solidFill>
                <a:srgbClr val="FFFFFF"/>
              </a:solidFill>
              <a:latin typeface="Barlow"/>
              <a:ea typeface="Barlow"/>
              <a:cs typeface="Barlow"/>
              <a:sym typeface="Barlow"/>
            </a:endParaRPr>
          </a:p>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Approvals via Microsoft Teams or Email.</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Real time database updation.</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chemeClr val="dk1"/>
              </a:solidFill>
              <a:latin typeface="Calibri"/>
              <a:ea typeface="Calibri"/>
              <a:cs typeface="Calibri"/>
              <a:sym typeface="Calibri"/>
            </a:endParaRPr>
          </a:p>
        </p:txBody>
      </p:sp>
      <p:sp>
        <p:nvSpPr>
          <p:cNvPr id="130" name="Google Shape;130;p4"/>
          <p:cNvSpPr txBox="1">
            <a:spLocks noGrp="1"/>
          </p:cNvSpPr>
          <p:nvPr>
            <p:ph type="subTitle" idx="4294967295"/>
          </p:nvPr>
        </p:nvSpPr>
        <p:spPr>
          <a:xfrm>
            <a:off x="1879947" y="1314629"/>
            <a:ext cx="8056950" cy="1046400"/>
          </a:xfrm>
          <a:prstGeom prst="rect">
            <a:avLst/>
          </a:prstGeom>
          <a:noFill/>
          <a:ln>
            <a:noFill/>
          </a:ln>
        </p:spPr>
        <p:txBody>
          <a:bodyPr spcFirstLastPara="1" wrap="square" lIns="0" tIns="0" rIns="0" bIns="0" anchor="t" anchorCtr="0">
            <a:noAutofit/>
          </a:bodyPr>
          <a:lstStyle/>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                     A leading FMCG company conducts</a:t>
            </a:r>
            <a:r>
              <a:rPr lang="en-US" sz="1400" b="1" i="0" u="none" strike="noStrike" cap="none">
                <a:solidFill>
                  <a:schemeClr val="dk1"/>
                </a:solidFill>
                <a:latin typeface="Barlow Light"/>
                <a:ea typeface="Barlow Light"/>
                <a:cs typeface="Barlow Light"/>
                <a:sym typeface="Barlow Light"/>
              </a:rPr>
              <a:t> reselling of its old laptops </a:t>
            </a:r>
            <a:r>
              <a:rPr lang="en-US" sz="1400" b="0" i="0" u="none" strike="noStrike" cap="none">
                <a:solidFill>
                  <a:schemeClr val="dk1"/>
                </a:solidFill>
                <a:latin typeface="Barlow Light"/>
                <a:ea typeface="Barlow Light"/>
                <a:cs typeface="Barlow Light"/>
                <a:sym typeface="Barlow Light"/>
              </a:rPr>
              <a:t>.</a:t>
            </a:r>
            <a:endParaRPr sz="2800" b="0" i="0" u="none" strike="noStrike" cap="none">
              <a:solidFill>
                <a:schemeClr val="dk1"/>
              </a:solidFill>
              <a:latin typeface="Calibri"/>
              <a:ea typeface="Calibri"/>
              <a:cs typeface="Calibri"/>
              <a:sym typeface="Calibri"/>
            </a:endParaRPr>
          </a:p>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Preference is given to internal Employees . </a:t>
            </a:r>
            <a:endParaRPr sz="2800" b="0" i="0" u="none" strike="noStrike" cap="none">
              <a:solidFill>
                <a:schemeClr val="dk1"/>
              </a:solidFill>
              <a:latin typeface="Calibri"/>
              <a:ea typeface="Calibri"/>
              <a:cs typeface="Calibri"/>
              <a:sym typeface="Calibri"/>
            </a:endParaRPr>
          </a:p>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The company wishes to deploy a power apps portal to accommodate the process asap. </a:t>
            </a:r>
            <a:endParaRPr sz="2800" b="0" i="0" u="none" strike="noStrike" cap="none">
              <a:solidFill>
                <a:schemeClr val="dk1"/>
              </a:solidFill>
              <a:latin typeface="Calibri"/>
              <a:ea typeface="Calibri"/>
              <a:cs typeface="Calibri"/>
              <a:sym typeface="Calibri"/>
            </a:endParaRPr>
          </a:p>
        </p:txBody>
      </p:sp>
      <p:grpSp>
        <p:nvGrpSpPr>
          <p:cNvPr id="131" name="Google Shape;131;p4"/>
          <p:cNvGrpSpPr/>
          <p:nvPr/>
        </p:nvGrpSpPr>
        <p:grpSpPr>
          <a:xfrm>
            <a:off x="2086610" y="2827246"/>
            <a:ext cx="376487" cy="445098"/>
            <a:chOff x="4636075" y="261925"/>
            <a:chExt cx="401800" cy="475050"/>
          </a:xfrm>
        </p:grpSpPr>
        <p:sp>
          <p:nvSpPr>
            <p:cNvPr id="132" name="Google Shape;132;p4"/>
            <p:cNvSpPr/>
            <p:nvPr/>
          </p:nvSpPr>
          <p:spPr>
            <a:xfrm>
              <a:off x="4665400" y="326650"/>
              <a:ext cx="372475" cy="97100"/>
            </a:xfrm>
            <a:custGeom>
              <a:avLst/>
              <a:gdLst/>
              <a:ahLst/>
              <a:cxnLst/>
              <a:rect l="l" t="t" r="r" b="b"/>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133" name="Google Shape;133;p4"/>
            <p:cNvSpPr/>
            <p:nvPr/>
          </p:nvSpPr>
          <p:spPr>
            <a:xfrm>
              <a:off x="4636075" y="438375"/>
              <a:ext cx="372475" cy="97125"/>
            </a:xfrm>
            <a:custGeom>
              <a:avLst/>
              <a:gdLst/>
              <a:ahLst/>
              <a:cxnLst/>
              <a:rect l="l" t="t" r="r" b="b"/>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134" name="Google Shape;134;p4"/>
            <p:cNvSpPr/>
            <p:nvPr/>
          </p:nvSpPr>
          <p:spPr>
            <a:xfrm>
              <a:off x="4814975" y="261925"/>
              <a:ext cx="44000" cy="50100"/>
            </a:xfrm>
            <a:custGeom>
              <a:avLst/>
              <a:gdLst/>
              <a:ahLst/>
              <a:cxnLst/>
              <a:rect l="l" t="t" r="r" b="b"/>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135" name="Google Shape;135;p4"/>
            <p:cNvSpPr/>
            <p:nvPr/>
          </p:nvSpPr>
          <p:spPr>
            <a:xfrm>
              <a:off x="4814975" y="550125"/>
              <a:ext cx="44000" cy="186850"/>
            </a:xfrm>
            <a:custGeom>
              <a:avLst/>
              <a:gdLst/>
              <a:ahLst/>
              <a:cxnLst/>
              <a:rect l="l" t="t" r="r" b="b"/>
              <a:pathLst>
                <a:path w="1760" h="7474" extrusionOk="0">
                  <a:moveTo>
                    <a:pt x="1" y="0"/>
                  </a:moveTo>
                  <a:lnTo>
                    <a:pt x="1" y="7474"/>
                  </a:lnTo>
                  <a:lnTo>
                    <a:pt x="1759" y="7474"/>
                  </a:lnTo>
                  <a:lnTo>
                    <a:pt x="175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136" name="Google Shape;136;p4"/>
          <p:cNvGrpSpPr/>
          <p:nvPr/>
        </p:nvGrpSpPr>
        <p:grpSpPr>
          <a:xfrm>
            <a:off x="4750981" y="2828047"/>
            <a:ext cx="469602" cy="445108"/>
            <a:chOff x="5300400" y="3670175"/>
            <a:chExt cx="421300" cy="399325"/>
          </a:xfrm>
        </p:grpSpPr>
        <p:sp>
          <p:nvSpPr>
            <p:cNvPr id="137" name="Google Shape;137;p4"/>
            <p:cNvSpPr/>
            <p:nvPr/>
          </p:nvSpPr>
          <p:spPr>
            <a:xfrm>
              <a:off x="5300400" y="3708025"/>
              <a:ext cx="421300" cy="267450"/>
            </a:xfrm>
            <a:custGeom>
              <a:avLst/>
              <a:gdLst/>
              <a:ahLst/>
              <a:cxnLst/>
              <a:rect l="l" t="t" r="r" b="b"/>
              <a:pathLst>
                <a:path w="16852" h="10698" extrusionOk="0">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138" name="Google Shape;138;p4"/>
            <p:cNvSpPr/>
            <p:nvPr/>
          </p:nvSpPr>
          <p:spPr>
            <a:xfrm>
              <a:off x="5498825" y="3670175"/>
              <a:ext cx="24450" cy="25650"/>
            </a:xfrm>
            <a:custGeom>
              <a:avLst/>
              <a:gdLst/>
              <a:ahLst/>
              <a:cxnLst/>
              <a:rect l="l" t="t" r="r" b="b"/>
              <a:pathLst>
                <a:path w="978" h="1026" extrusionOk="0">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139" name="Google Shape;139;p4"/>
            <p:cNvSpPr/>
            <p:nvPr/>
          </p:nvSpPr>
          <p:spPr>
            <a:xfrm>
              <a:off x="5366325" y="3987675"/>
              <a:ext cx="61100" cy="81825"/>
            </a:xfrm>
            <a:custGeom>
              <a:avLst/>
              <a:gdLst/>
              <a:ahLst/>
              <a:cxnLst/>
              <a:rect l="l" t="t" r="r" b="b"/>
              <a:pathLst>
                <a:path w="2444" h="3273" extrusionOk="0">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140" name="Google Shape;140;p4"/>
            <p:cNvSpPr/>
            <p:nvPr/>
          </p:nvSpPr>
          <p:spPr>
            <a:xfrm>
              <a:off x="5594700" y="3987675"/>
              <a:ext cx="61075" cy="81825"/>
            </a:xfrm>
            <a:custGeom>
              <a:avLst/>
              <a:gdLst/>
              <a:ahLst/>
              <a:cxnLst/>
              <a:rect l="l" t="t" r="r" b="b"/>
              <a:pathLst>
                <a:path w="2443" h="3273" extrusionOk="0">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141" name="Google Shape;141;p4"/>
            <p:cNvSpPr/>
            <p:nvPr/>
          </p:nvSpPr>
          <p:spPr>
            <a:xfrm>
              <a:off x="5324825" y="3732450"/>
              <a:ext cx="372475" cy="218600"/>
            </a:xfrm>
            <a:custGeom>
              <a:avLst/>
              <a:gdLst/>
              <a:ahLst/>
              <a:cxnLst/>
              <a:rect l="l" t="t" r="r" b="b"/>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142" name="Google Shape;142;p4"/>
          <p:cNvGrpSpPr/>
          <p:nvPr/>
        </p:nvGrpSpPr>
        <p:grpSpPr>
          <a:xfrm>
            <a:off x="7368433" y="2790097"/>
            <a:ext cx="484953" cy="477780"/>
            <a:chOff x="5970800" y="1619250"/>
            <a:chExt cx="428650" cy="456725"/>
          </a:xfrm>
        </p:grpSpPr>
        <p:sp>
          <p:nvSpPr>
            <p:cNvPr id="143" name="Google Shape;143;p4"/>
            <p:cNvSpPr/>
            <p:nvPr/>
          </p:nvSpPr>
          <p:spPr>
            <a:xfrm>
              <a:off x="5970800" y="1674200"/>
              <a:ext cx="377975" cy="377950"/>
            </a:xfrm>
            <a:custGeom>
              <a:avLst/>
              <a:gdLst/>
              <a:ahLst/>
              <a:cxnLst/>
              <a:rect l="l" t="t" r="r" b="b"/>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144" name="Google Shape;144;p4"/>
            <p:cNvSpPr/>
            <p:nvPr/>
          </p:nvSpPr>
          <p:spPr>
            <a:xfrm>
              <a:off x="6068500" y="1771875"/>
              <a:ext cx="182575" cy="182600"/>
            </a:xfrm>
            <a:custGeom>
              <a:avLst/>
              <a:gdLst/>
              <a:ahLst/>
              <a:cxnLst/>
              <a:rect l="l" t="t" r="r" b="b"/>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145" name="Google Shape;145;p4"/>
            <p:cNvSpPr/>
            <p:nvPr/>
          </p:nvSpPr>
          <p:spPr>
            <a:xfrm>
              <a:off x="5981175" y="2005125"/>
              <a:ext cx="75125" cy="70850"/>
            </a:xfrm>
            <a:custGeom>
              <a:avLst/>
              <a:gdLst/>
              <a:ahLst/>
              <a:cxnLst/>
              <a:rect l="l" t="t" r="r" b="b"/>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146" name="Google Shape;146;p4"/>
            <p:cNvSpPr/>
            <p:nvPr/>
          </p:nvSpPr>
          <p:spPr>
            <a:xfrm>
              <a:off x="6263875" y="2005125"/>
              <a:ext cx="74525" cy="70850"/>
            </a:xfrm>
            <a:custGeom>
              <a:avLst/>
              <a:gdLst/>
              <a:ahLst/>
              <a:cxnLst/>
              <a:rect l="l" t="t" r="r" b="b"/>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147" name="Google Shape;147;p4"/>
            <p:cNvSpPr/>
            <p:nvPr/>
          </p:nvSpPr>
          <p:spPr>
            <a:xfrm>
              <a:off x="6147875" y="1619250"/>
              <a:ext cx="251575" cy="255850"/>
            </a:xfrm>
            <a:custGeom>
              <a:avLst/>
              <a:gdLst/>
              <a:ahLst/>
              <a:cxnLst/>
              <a:rect l="l" t="t" r="r" b="b"/>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sp>
        <p:nvSpPr>
          <p:cNvPr id="149" name="Google Shape;149;p4"/>
          <p:cNvSpPr/>
          <p:nvPr/>
        </p:nvSpPr>
        <p:spPr>
          <a:xfrm rot="5400000">
            <a:off x="8362043" y="3028043"/>
            <a:ext cx="6858001" cy="801915"/>
          </a:xfrm>
          <a:prstGeom prst="rect">
            <a:avLst/>
          </a:prstGeom>
          <a:solidFill>
            <a:srgbClr val="4398F1">
              <a:alpha val="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grpSp>
        <p:nvGrpSpPr>
          <p:cNvPr id="150" name="Google Shape;150;p4"/>
          <p:cNvGrpSpPr/>
          <p:nvPr/>
        </p:nvGrpSpPr>
        <p:grpSpPr>
          <a:xfrm>
            <a:off x="11688477" y="1994914"/>
            <a:ext cx="323151" cy="2868174"/>
            <a:chOff x="-18106" y="1"/>
            <a:chExt cx="646301" cy="5736346"/>
          </a:xfrm>
        </p:grpSpPr>
        <p:sp>
          <p:nvSpPr>
            <p:cNvPr id="151" name="Google Shape;151;p4"/>
            <p:cNvSpPr/>
            <p:nvPr/>
          </p:nvSpPr>
          <p:spPr>
            <a:xfrm flipH="1">
              <a:off x="140546" y="2069732"/>
              <a:ext cx="111265" cy="111261"/>
            </a:xfrm>
            <a:prstGeom prst="ellipse">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152" name="Google Shape;152;p4"/>
            <p:cNvSpPr/>
            <p:nvPr/>
          </p:nvSpPr>
          <p:spPr>
            <a:xfrm flipH="1">
              <a:off x="140546" y="2455739"/>
              <a:ext cx="111265" cy="111261"/>
            </a:xfrm>
            <a:prstGeom prst="ellipse">
              <a:avLst/>
            </a:prstGeom>
            <a:solidFill>
              <a:srgbClr val="000000">
                <a:alpha val="80000"/>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153" name="Google Shape;153;p4"/>
            <p:cNvSpPr/>
            <p:nvPr/>
          </p:nvSpPr>
          <p:spPr>
            <a:xfrm flipH="1">
              <a:off x="140546" y="2841744"/>
              <a:ext cx="111265" cy="111261"/>
            </a:xfrm>
            <a:prstGeom prst="ellipse">
              <a:avLst/>
            </a:prstGeom>
            <a:solidFill>
              <a:srgbClr val="000000">
                <a:alpha val="4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154" name="Google Shape;154;p4"/>
            <p:cNvSpPr/>
            <p:nvPr/>
          </p:nvSpPr>
          <p:spPr>
            <a:xfrm flipH="1">
              <a:off x="140546" y="3220981"/>
              <a:ext cx="111265" cy="111261"/>
            </a:xfrm>
            <a:prstGeom prst="ellipse">
              <a:avLst/>
            </a:prstGeom>
            <a:solidFill>
              <a:srgbClr val="000000">
                <a:alpha val="29019"/>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155" name="Google Shape;155;p4"/>
            <p:cNvSpPr/>
            <p:nvPr/>
          </p:nvSpPr>
          <p:spPr>
            <a:xfrm flipH="1">
              <a:off x="140546" y="3599022"/>
              <a:ext cx="111265" cy="111261"/>
            </a:xfrm>
            <a:prstGeom prst="ellipse">
              <a:avLst/>
            </a:prstGeom>
            <a:solidFill>
              <a:srgbClr val="000000">
                <a:alpha val="9803"/>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156" name="Google Shape;156;p4"/>
            <p:cNvSpPr/>
            <p:nvPr/>
          </p:nvSpPr>
          <p:spPr>
            <a:xfrm rot="5400000">
              <a:off x="-326599" y="5017391"/>
              <a:ext cx="1045554" cy="392357"/>
            </a:xfrm>
            <a:prstGeom prst="rightArrow">
              <a:avLst>
                <a:gd name="adj1" fmla="val 8730"/>
                <a:gd name="adj2" fmla="val 53642"/>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157" name="Google Shape;157;p4"/>
            <p:cNvSpPr txBox="1"/>
            <p:nvPr/>
          </p:nvSpPr>
          <p:spPr>
            <a:xfrm rot="5400000">
              <a:off x="-350117" y="332012"/>
              <a:ext cx="1310323" cy="646301"/>
            </a:xfrm>
            <a:prstGeom prst="rect">
              <a:avLst/>
            </a:prstGeom>
            <a:noFill/>
            <a:ln>
              <a:noFill/>
            </a:ln>
          </p:spPr>
          <p:txBody>
            <a:bodyPr spcFirstLastPara="1" wrap="square" lIns="45700" tIns="45700" rIns="45700" bIns="45700" anchor="t" anchorCtr="0">
              <a:spAutoFit/>
            </a:bodyPr>
            <a:lstStyle/>
            <a:p>
              <a:pPr marL="0" marR="0" lvl="0" indent="0" algn="just" rtl="0">
                <a:lnSpc>
                  <a:spcPct val="150000"/>
                </a:lnSpc>
                <a:spcBef>
                  <a:spcPts val="0"/>
                </a:spcBef>
                <a:spcAft>
                  <a:spcPts val="0"/>
                </a:spcAft>
                <a:buClr>
                  <a:srgbClr val="000000"/>
                </a:buClr>
                <a:buSzPts val="1000"/>
                <a:buFont typeface="Arial"/>
                <a:buNone/>
              </a:pPr>
              <a:r>
                <a:rPr lang="en-US" sz="1000" b="1" i="0" u="none" strike="noStrike" cap="none">
                  <a:solidFill>
                    <a:srgbClr val="000000"/>
                  </a:solidFill>
                  <a:latin typeface="Open Sans"/>
                  <a:ea typeface="Open Sans"/>
                  <a:cs typeface="Open Sans"/>
                  <a:sym typeface="Open Sans"/>
                </a:rPr>
                <a:t>Next</a:t>
              </a:r>
              <a:endParaRPr sz="900" b="0" i="0" u="none" strike="noStrike" cap="none">
                <a:solidFill>
                  <a:schemeClr val="dk1"/>
                </a:solidFill>
                <a:latin typeface="Calibri"/>
                <a:ea typeface="Calibri"/>
                <a:cs typeface="Calibri"/>
                <a:sym typeface="Calibri"/>
              </a:endParaRPr>
            </a:p>
          </p:txBody>
        </p:sp>
      </p:grpSp>
      <p:sp>
        <p:nvSpPr>
          <p:cNvPr id="158" name="Google Shape;158;p4"/>
          <p:cNvSpPr txBox="1"/>
          <p:nvPr/>
        </p:nvSpPr>
        <p:spPr>
          <a:xfrm>
            <a:off x="2006633" y="3294601"/>
            <a:ext cx="2337600" cy="1290300"/>
          </a:xfrm>
          <a:prstGeom prst="rect">
            <a:avLst/>
          </a:prstGeom>
          <a:solidFill>
            <a:srgbClr val="0B5394"/>
          </a:solid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To establish a portal where employees , can buy old laptops listed by the company for reselling .</a:t>
            </a:r>
            <a:endParaRPr sz="1200" b="1" i="0" u="none" strike="noStrike" cap="none">
              <a:solidFill>
                <a:srgbClr val="FFFFFF"/>
              </a:solidFill>
              <a:latin typeface="Barlow"/>
              <a:ea typeface="Barlow"/>
              <a:cs typeface="Barlow"/>
              <a:sym typeface="Barlow"/>
            </a:endParaRPr>
          </a:p>
        </p:txBody>
      </p:sp>
      <p:sp>
        <p:nvSpPr>
          <p:cNvPr id="159" name="Google Shape;159;p4"/>
          <p:cNvSpPr txBox="1"/>
          <p:nvPr/>
        </p:nvSpPr>
        <p:spPr>
          <a:xfrm>
            <a:off x="2019090" y="4362459"/>
            <a:ext cx="2337600" cy="1290300"/>
          </a:xfrm>
          <a:prstGeom prst="rect">
            <a:avLst/>
          </a:prstGeom>
          <a:solidFill>
            <a:srgbClr val="0B5394"/>
          </a:solid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Provide a common platform for  Treasury , IT , Buyer , Asset Management, Receivables Department and keep everyone in loop during the process via notifications</a:t>
            </a:r>
            <a:endParaRPr sz="1200" b="1" i="0" u="none" strike="noStrike" cap="none">
              <a:solidFill>
                <a:srgbClr val="FFFFFF"/>
              </a:solidFill>
              <a:latin typeface="Barlow"/>
              <a:ea typeface="Barlow"/>
              <a:cs typeface="Barlow"/>
              <a:sym typeface="Barlow"/>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5"/>
          <p:cNvSpPr txBox="1">
            <a:spLocks noGrp="1"/>
          </p:cNvSpPr>
          <p:nvPr>
            <p:ph type="sldNum" idx="4294967295"/>
          </p:nvPr>
        </p:nvSpPr>
        <p:spPr>
          <a:xfrm>
            <a:off x="11017251" y="6537675"/>
            <a:ext cx="766763" cy="1800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a:t>
            </a:fld>
            <a:endParaRPr/>
          </a:p>
        </p:txBody>
      </p:sp>
      <p:sp>
        <p:nvSpPr>
          <p:cNvPr id="165" name="Google Shape;165;p5"/>
          <p:cNvSpPr txBox="1"/>
          <p:nvPr/>
        </p:nvSpPr>
        <p:spPr>
          <a:xfrm rot="-5400000">
            <a:off x="1486334" y="2449234"/>
            <a:ext cx="808016" cy="3077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a:t>
            </a:r>
            <a:endParaRPr sz="1400" b="0" i="0" u="none" strike="noStrike" cap="none">
              <a:solidFill>
                <a:srgbClr val="000000"/>
              </a:solidFill>
              <a:latin typeface="Arial"/>
              <a:ea typeface="Arial"/>
              <a:cs typeface="Arial"/>
              <a:sym typeface="Arial"/>
            </a:endParaRPr>
          </a:p>
        </p:txBody>
      </p:sp>
      <p:sp>
        <p:nvSpPr>
          <p:cNvPr id="166" name="Google Shape;166;p5"/>
          <p:cNvSpPr txBox="1"/>
          <p:nvPr/>
        </p:nvSpPr>
        <p:spPr>
          <a:xfrm rot="-5400000">
            <a:off x="1422185" y="4637222"/>
            <a:ext cx="903808" cy="3077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AR</a:t>
            </a:r>
            <a:endParaRPr sz="1400" b="0" i="0" u="none" strike="noStrike" cap="none">
              <a:solidFill>
                <a:srgbClr val="000000"/>
              </a:solidFill>
              <a:latin typeface="Arial"/>
              <a:ea typeface="Arial"/>
              <a:cs typeface="Arial"/>
              <a:sym typeface="Arial"/>
            </a:endParaRPr>
          </a:p>
        </p:txBody>
      </p:sp>
      <p:sp>
        <p:nvSpPr>
          <p:cNvPr id="167" name="Google Shape;167;p5"/>
          <p:cNvSpPr txBox="1"/>
          <p:nvPr/>
        </p:nvSpPr>
        <p:spPr>
          <a:xfrm rot="-5400000">
            <a:off x="1278700" y="5732683"/>
            <a:ext cx="1190776" cy="3077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Asset</a:t>
            </a:r>
            <a:endParaRPr sz="1400" b="0" i="0" u="none" strike="noStrike" cap="none">
              <a:solidFill>
                <a:srgbClr val="000000"/>
              </a:solidFill>
              <a:latin typeface="Arial"/>
              <a:ea typeface="Arial"/>
              <a:cs typeface="Arial"/>
              <a:sym typeface="Arial"/>
            </a:endParaRPr>
          </a:p>
        </p:txBody>
      </p:sp>
      <p:cxnSp>
        <p:nvCxnSpPr>
          <p:cNvPr id="168" name="Google Shape;168;p5"/>
          <p:cNvCxnSpPr/>
          <p:nvPr/>
        </p:nvCxnSpPr>
        <p:spPr>
          <a:xfrm rot="10800000">
            <a:off x="1393565" y="3085218"/>
            <a:ext cx="8782690" cy="0"/>
          </a:xfrm>
          <a:prstGeom prst="straightConnector1">
            <a:avLst/>
          </a:prstGeom>
          <a:noFill/>
          <a:ln w="19050" cap="flat" cmpd="sng">
            <a:solidFill>
              <a:schemeClr val="accent1"/>
            </a:solidFill>
            <a:prstDash val="solid"/>
            <a:miter lim="800000"/>
            <a:headEnd type="none" w="sm" len="sm"/>
            <a:tailEnd type="none" w="sm" len="sm"/>
          </a:ln>
        </p:spPr>
      </p:cxnSp>
      <p:cxnSp>
        <p:nvCxnSpPr>
          <p:cNvPr id="169" name="Google Shape;169;p5"/>
          <p:cNvCxnSpPr/>
          <p:nvPr/>
        </p:nvCxnSpPr>
        <p:spPr>
          <a:xfrm rot="10800000">
            <a:off x="1393566" y="5314419"/>
            <a:ext cx="8753192" cy="0"/>
          </a:xfrm>
          <a:prstGeom prst="straightConnector1">
            <a:avLst/>
          </a:prstGeom>
          <a:noFill/>
          <a:ln w="19050" cap="flat" cmpd="sng">
            <a:solidFill>
              <a:schemeClr val="accent1"/>
            </a:solidFill>
            <a:prstDash val="solid"/>
            <a:miter lim="800000"/>
            <a:headEnd type="none" w="sm" len="sm"/>
            <a:tailEnd type="none" w="sm" len="sm"/>
          </a:ln>
        </p:spPr>
      </p:cxnSp>
      <p:sp>
        <p:nvSpPr>
          <p:cNvPr id="170" name="Google Shape;170;p5"/>
          <p:cNvSpPr/>
          <p:nvPr/>
        </p:nvSpPr>
        <p:spPr>
          <a:xfrm>
            <a:off x="2763916" y="2295178"/>
            <a:ext cx="1027464" cy="658020"/>
          </a:xfrm>
          <a:prstGeom prst="rect">
            <a:avLst/>
          </a:prstGeom>
          <a:solidFill>
            <a:schemeClr val="lt1"/>
          </a:solidFill>
          <a:ln w="38100" cap="flat" cmpd="sng">
            <a:solidFill>
              <a:schemeClr val="accen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Prepare and list devices</a:t>
            </a:r>
            <a:endParaRPr sz="1400" b="0" i="0" u="none" strike="noStrike" cap="none">
              <a:solidFill>
                <a:srgbClr val="000000"/>
              </a:solidFill>
              <a:latin typeface="Arial"/>
              <a:ea typeface="Arial"/>
              <a:cs typeface="Arial"/>
              <a:sym typeface="Arial"/>
            </a:endParaRPr>
          </a:p>
        </p:txBody>
      </p:sp>
      <p:sp>
        <p:nvSpPr>
          <p:cNvPr id="171" name="Google Shape;171;p5"/>
          <p:cNvSpPr txBox="1"/>
          <p:nvPr/>
        </p:nvSpPr>
        <p:spPr>
          <a:xfrm rot="-5400000">
            <a:off x="1368567" y="1523368"/>
            <a:ext cx="1011044" cy="3077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Buyer</a:t>
            </a:r>
            <a:endParaRPr sz="1400" b="0" i="0" u="none" strike="noStrike" cap="none">
              <a:solidFill>
                <a:srgbClr val="000000"/>
              </a:solidFill>
              <a:latin typeface="Arial"/>
              <a:ea typeface="Arial"/>
              <a:cs typeface="Arial"/>
              <a:sym typeface="Arial"/>
            </a:endParaRPr>
          </a:p>
        </p:txBody>
      </p:sp>
      <p:cxnSp>
        <p:nvCxnSpPr>
          <p:cNvPr id="172" name="Google Shape;172;p5"/>
          <p:cNvCxnSpPr/>
          <p:nvPr/>
        </p:nvCxnSpPr>
        <p:spPr>
          <a:xfrm rot="10800000">
            <a:off x="1393564" y="2110861"/>
            <a:ext cx="8753194" cy="0"/>
          </a:xfrm>
          <a:prstGeom prst="straightConnector1">
            <a:avLst/>
          </a:prstGeom>
          <a:noFill/>
          <a:ln w="19050" cap="flat" cmpd="sng">
            <a:solidFill>
              <a:schemeClr val="accent1"/>
            </a:solidFill>
            <a:prstDash val="solid"/>
            <a:miter lim="800000"/>
            <a:headEnd type="none" w="sm" len="sm"/>
            <a:tailEnd type="none" w="sm" len="sm"/>
          </a:ln>
        </p:spPr>
      </p:cxnSp>
      <p:sp>
        <p:nvSpPr>
          <p:cNvPr id="173" name="Google Shape;173;p5"/>
          <p:cNvSpPr/>
          <p:nvPr/>
        </p:nvSpPr>
        <p:spPr>
          <a:xfrm>
            <a:off x="2763916" y="1278935"/>
            <a:ext cx="1027464" cy="658020"/>
          </a:xfrm>
          <a:prstGeom prst="rect">
            <a:avLst/>
          </a:prstGeom>
          <a:solidFill>
            <a:schemeClr val="lt1"/>
          </a:solidFill>
          <a:ln w="38100" cap="flat" cmpd="sng">
            <a:solidFill>
              <a:schemeClr val="accen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Make order in app</a:t>
            </a:r>
            <a:endParaRPr sz="1400" b="0" i="0" u="none" strike="noStrike" cap="none">
              <a:solidFill>
                <a:srgbClr val="000000"/>
              </a:solidFill>
              <a:latin typeface="Arial"/>
              <a:ea typeface="Arial"/>
              <a:cs typeface="Arial"/>
              <a:sym typeface="Arial"/>
            </a:endParaRPr>
          </a:p>
        </p:txBody>
      </p:sp>
      <p:sp>
        <p:nvSpPr>
          <p:cNvPr id="174" name="Google Shape;174;p5"/>
          <p:cNvSpPr/>
          <p:nvPr/>
        </p:nvSpPr>
        <p:spPr>
          <a:xfrm>
            <a:off x="5692543" y="4441391"/>
            <a:ext cx="1027464" cy="658020"/>
          </a:xfrm>
          <a:prstGeom prst="rect">
            <a:avLst/>
          </a:prstGeom>
          <a:solidFill>
            <a:schemeClr val="lt1"/>
          </a:solidFill>
          <a:ln w="38100" cap="flat" cmpd="sng">
            <a:solidFill>
              <a:schemeClr val="accen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Process billing &amp; clearing</a:t>
            </a:r>
            <a:endParaRPr sz="1400" b="0" i="0" u="none" strike="noStrike" cap="none">
              <a:solidFill>
                <a:srgbClr val="000000"/>
              </a:solidFill>
              <a:latin typeface="Arial"/>
              <a:ea typeface="Arial"/>
              <a:cs typeface="Arial"/>
              <a:sym typeface="Arial"/>
            </a:endParaRPr>
          </a:p>
        </p:txBody>
      </p:sp>
      <p:sp>
        <p:nvSpPr>
          <p:cNvPr id="175" name="Google Shape;175;p5"/>
          <p:cNvSpPr/>
          <p:nvPr/>
        </p:nvSpPr>
        <p:spPr>
          <a:xfrm>
            <a:off x="4226324" y="1281803"/>
            <a:ext cx="1027464" cy="658020"/>
          </a:xfrm>
          <a:prstGeom prst="rect">
            <a:avLst/>
          </a:prstGeom>
          <a:solidFill>
            <a:schemeClr val="lt1"/>
          </a:solidFill>
          <a:ln w="38100" cap="flat" cmpd="sng">
            <a:solidFill>
              <a:schemeClr val="accen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Pay for device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(Pay within 2 weeks)</a:t>
            </a:r>
            <a:endParaRPr sz="1400" b="0" i="0" u="none" strike="noStrike" cap="none">
              <a:solidFill>
                <a:srgbClr val="000000"/>
              </a:solidFill>
              <a:latin typeface="Arial"/>
              <a:ea typeface="Arial"/>
              <a:cs typeface="Arial"/>
              <a:sym typeface="Arial"/>
            </a:endParaRPr>
          </a:p>
        </p:txBody>
      </p:sp>
      <p:sp>
        <p:nvSpPr>
          <p:cNvPr id="176" name="Google Shape;176;p5"/>
          <p:cNvSpPr/>
          <p:nvPr/>
        </p:nvSpPr>
        <p:spPr>
          <a:xfrm>
            <a:off x="7174967" y="2268690"/>
            <a:ext cx="1027464" cy="658020"/>
          </a:xfrm>
          <a:prstGeom prst="rect">
            <a:avLst/>
          </a:prstGeom>
          <a:solidFill>
            <a:schemeClr val="lt1"/>
          </a:solidFill>
          <a:ln w="38100" cap="flat" cmpd="sng">
            <a:solidFill>
              <a:schemeClr val="accen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Release device</a:t>
            </a:r>
            <a:endParaRPr sz="1400" b="0" i="0" u="none" strike="noStrike" cap="none">
              <a:solidFill>
                <a:srgbClr val="000000"/>
              </a:solidFill>
              <a:latin typeface="Arial"/>
              <a:ea typeface="Arial"/>
              <a:cs typeface="Arial"/>
              <a:sym typeface="Arial"/>
            </a:endParaRPr>
          </a:p>
        </p:txBody>
      </p:sp>
      <p:sp>
        <p:nvSpPr>
          <p:cNvPr id="177" name="Google Shape;177;p5"/>
          <p:cNvSpPr/>
          <p:nvPr/>
        </p:nvSpPr>
        <p:spPr>
          <a:xfrm>
            <a:off x="8667222" y="5505689"/>
            <a:ext cx="1027464" cy="658020"/>
          </a:xfrm>
          <a:prstGeom prst="rect">
            <a:avLst/>
          </a:prstGeom>
          <a:solidFill>
            <a:schemeClr val="lt1"/>
          </a:solidFill>
          <a:ln w="38100" cap="flat" cmpd="sng">
            <a:solidFill>
              <a:schemeClr val="accen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Remove device from asset list</a:t>
            </a:r>
            <a:endParaRPr sz="1400" b="0" i="0" u="none" strike="noStrike" cap="none">
              <a:solidFill>
                <a:srgbClr val="000000"/>
              </a:solidFill>
              <a:latin typeface="Arial"/>
              <a:ea typeface="Arial"/>
              <a:cs typeface="Arial"/>
              <a:sym typeface="Arial"/>
            </a:endParaRPr>
          </a:p>
        </p:txBody>
      </p:sp>
      <p:sp>
        <p:nvSpPr>
          <p:cNvPr id="178" name="Google Shape;178;p5"/>
          <p:cNvSpPr/>
          <p:nvPr/>
        </p:nvSpPr>
        <p:spPr>
          <a:xfrm>
            <a:off x="2223674" y="2508329"/>
            <a:ext cx="258417" cy="235150"/>
          </a:xfrm>
          <a:prstGeom prst="flowChartConnector">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lt1"/>
              </a:solidFill>
              <a:latin typeface="Calibri"/>
              <a:ea typeface="Calibri"/>
              <a:cs typeface="Calibri"/>
              <a:sym typeface="Calibri"/>
            </a:endParaRPr>
          </a:p>
        </p:txBody>
      </p:sp>
      <p:cxnSp>
        <p:nvCxnSpPr>
          <p:cNvPr id="179" name="Google Shape;179;p5"/>
          <p:cNvCxnSpPr>
            <a:stCxn id="178" idx="6"/>
            <a:endCxn id="170" idx="1"/>
          </p:cNvCxnSpPr>
          <p:nvPr/>
        </p:nvCxnSpPr>
        <p:spPr>
          <a:xfrm rot="10800000" flipH="1">
            <a:off x="2482091" y="2624104"/>
            <a:ext cx="281700" cy="1800"/>
          </a:xfrm>
          <a:prstGeom prst="straightConnector1">
            <a:avLst/>
          </a:prstGeom>
          <a:noFill/>
          <a:ln w="9525" cap="flat" cmpd="sng">
            <a:solidFill>
              <a:schemeClr val="accent1"/>
            </a:solidFill>
            <a:prstDash val="solid"/>
            <a:miter lim="800000"/>
            <a:headEnd type="none" w="sm" len="sm"/>
            <a:tailEnd type="triangle" w="med" len="med"/>
          </a:ln>
        </p:spPr>
      </p:cxnSp>
      <p:cxnSp>
        <p:nvCxnSpPr>
          <p:cNvPr id="180" name="Google Shape;180;p5"/>
          <p:cNvCxnSpPr>
            <a:stCxn id="170" idx="0"/>
            <a:endCxn id="173" idx="2"/>
          </p:cNvCxnSpPr>
          <p:nvPr/>
        </p:nvCxnSpPr>
        <p:spPr>
          <a:xfrm rot="10800000">
            <a:off x="3277648" y="1936978"/>
            <a:ext cx="0" cy="358200"/>
          </a:xfrm>
          <a:prstGeom prst="straightConnector1">
            <a:avLst/>
          </a:prstGeom>
          <a:noFill/>
          <a:ln w="9525" cap="flat" cmpd="sng">
            <a:solidFill>
              <a:schemeClr val="accent1"/>
            </a:solidFill>
            <a:prstDash val="solid"/>
            <a:miter lim="800000"/>
            <a:headEnd type="none" w="sm" len="sm"/>
            <a:tailEnd type="triangle" w="med" len="med"/>
          </a:ln>
        </p:spPr>
      </p:cxnSp>
      <p:cxnSp>
        <p:nvCxnSpPr>
          <p:cNvPr id="181" name="Google Shape;181;p5"/>
          <p:cNvCxnSpPr>
            <a:stCxn id="173" idx="3"/>
            <a:endCxn id="175" idx="1"/>
          </p:cNvCxnSpPr>
          <p:nvPr/>
        </p:nvCxnSpPr>
        <p:spPr>
          <a:xfrm>
            <a:off x="3791380" y="1607945"/>
            <a:ext cx="435000" cy="3000"/>
          </a:xfrm>
          <a:prstGeom prst="bentConnector3">
            <a:avLst>
              <a:gd name="adj1" fmla="val 49994"/>
            </a:avLst>
          </a:prstGeom>
          <a:noFill/>
          <a:ln w="9525" cap="flat" cmpd="sng">
            <a:solidFill>
              <a:schemeClr val="accent1"/>
            </a:solidFill>
            <a:prstDash val="solid"/>
            <a:miter lim="800000"/>
            <a:headEnd type="none" w="sm" len="sm"/>
            <a:tailEnd type="triangle" w="med" len="med"/>
          </a:ln>
        </p:spPr>
      </p:cxnSp>
      <p:cxnSp>
        <p:nvCxnSpPr>
          <p:cNvPr id="182" name="Google Shape;182;p5"/>
          <p:cNvCxnSpPr>
            <a:stCxn id="175" idx="3"/>
            <a:endCxn id="183" idx="1"/>
          </p:cNvCxnSpPr>
          <p:nvPr/>
        </p:nvCxnSpPr>
        <p:spPr>
          <a:xfrm>
            <a:off x="5253788" y="1610813"/>
            <a:ext cx="435000" cy="600"/>
          </a:xfrm>
          <a:prstGeom prst="bentConnector3">
            <a:avLst>
              <a:gd name="adj1" fmla="val 49994"/>
            </a:avLst>
          </a:prstGeom>
          <a:noFill/>
          <a:ln w="9525" cap="flat" cmpd="sng">
            <a:solidFill>
              <a:schemeClr val="accent1"/>
            </a:solidFill>
            <a:prstDash val="solid"/>
            <a:miter lim="800000"/>
            <a:headEnd type="none" w="sm" len="sm"/>
            <a:tailEnd type="triangle" w="med" len="med"/>
          </a:ln>
        </p:spPr>
      </p:cxnSp>
      <p:cxnSp>
        <p:nvCxnSpPr>
          <p:cNvPr id="184" name="Google Shape;184;p5"/>
          <p:cNvCxnSpPr>
            <a:stCxn id="185" idx="0"/>
            <a:endCxn id="176" idx="2"/>
          </p:cNvCxnSpPr>
          <p:nvPr/>
        </p:nvCxnSpPr>
        <p:spPr>
          <a:xfrm rot="-5400000">
            <a:off x="7468201" y="3147259"/>
            <a:ext cx="441600" cy="600"/>
          </a:xfrm>
          <a:prstGeom prst="bentConnector3">
            <a:avLst>
              <a:gd name="adj1" fmla="val 50005"/>
            </a:avLst>
          </a:prstGeom>
          <a:noFill/>
          <a:ln w="9525" cap="flat" cmpd="sng">
            <a:solidFill>
              <a:schemeClr val="accent1"/>
            </a:solidFill>
            <a:prstDash val="solid"/>
            <a:miter lim="800000"/>
            <a:headEnd type="none" w="sm" len="sm"/>
            <a:tailEnd type="triangle" w="med" len="med"/>
          </a:ln>
        </p:spPr>
      </p:cxnSp>
      <p:cxnSp>
        <p:nvCxnSpPr>
          <p:cNvPr id="186" name="Google Shape;186;p5"/>
          <p:cNvCxnSpPr>
            <a:stCxn id="187" idx="2"/>
            <a:endCxn id="177" idx="0"/>
          </p:cNvCxnSpPr>
          <p:nvPr/>
        </p:nvCxnSpPr>
        <p:spPr>
          <a:xfrm rot="-5400000" flipH="1">
            <a:off x="7885772" y="4210583"/>
            <a:ext cx="2580600" cy="9900"/>
          </a:xfrm>
          <a:prstGeom prst="bentConnector3">
            <a:avLst>
              <a:gd name="adj1" fmla="val 49997"/>
            </a:avLst>
          </a:prstGeom>
          <a:noFill/>
          <a:ln w="9525" cap="flat" cmpd="sng">
            <a:solidFill>
              <a:schemeClr val="accent1"/>
            </a:solidFill>
            <a:prstDash val="solid"/>
            <a:miter lim="800000"/>
            <a:headEnd type="none" w="sm" len="sm"/>
            <a:tailEnd type="triangle" w="med" len="med"/>
          </a:ln>
        </p:spPr>
      </p:cxnSp>
      <p:sp>
        <p:nvSpPr>
          <p:cNvPr id="188" name="Google Shape;188;p5"/>
          <p:cNvSpPr txBox="1"/>
          <p:nvPr/>
        </p:nvSpPr>
        <p:spPr>
          <a:xfrm>
            <a:off x="2204755" y="2271937"/>
            <a:ext cx="327992"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Calibri"/>
                <a:ea typeface="Calibri"/>
                <a:cs typeface="Calibri"/>
                <a:sym typeface="Calibri"/>
              </a:rPr>
              <a:t>Start</a:t>
            </a:r>
            <a:endParaRPr sz="1400" b="0" i="0" u="none" strike="noStrike" cap="none">
              <a:solidFill>
                <a:srgbClr val="000000"/>
              </a:solidFill>
              <a:latin typeface="Arial"/>
              <a:ea typeface="Arial"/>
              <a:cs typeface="Arial"/>
              <a:sym typeface="Arial"/>
            </a:endParaRPr>
          </a:p>
        </p:txBody>
      </p:sp>
      <p:sp>
        <p:nvSpPr>
          <p:cNvPr id="183" name="Google Shape;183;p5"/>
          <p:cNvSpPr/>
          <p:nvPr/>
        </p:nvSpPr>
        <p:spPr>
          <a:xfrm>
            <a:off x="5688731" y="1281464"/>
            <a:ext cx="1027464" cy="658020"/>
          </a:xfrm>
          <a:prstGeom prst="rect">
            <a:avLst/>
          </a:prstGeom>
          <a:solidFill>
            <a:schemeClr val="lt1"/>
          </a:solidFill>
          <a:ln w="38100" cap="flat" cmpd="sng">
            <a:solidFill>
              <a:schemeClr val="accen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Update in app with proof of payment</a:t>
            </a:r>
            <a:endParaRPr sz="1400" b="0" i="0" u="none" strike="noStrike" cap="none">
              <a:solidFill>
                <a:srgbClr val="000000"/>
              </a:solidFill>
              <a:latin typeface="Arial"/>
              <a:ea typeface="Arial"/>
              <a:cs typeface="Arial"/>
              <a:sym typeface="Arial"/>
            </a:endParaRPr>
          </a:p>
        </p:txBody>
      </p:sp>
      <p:cxnSp>
        <p:nvCxnSpPr>
          <p:cNvPr id="189" name="Google Shape;189;p5"/>
          <p:cNvCxnSpPr>
            <a:stCxn id="190" idx="3"/>
            <a:endCxn id="185" idx="1"/>
          </p:cNvCxnSpPr>
          <p:nvPr/>
        </p:nvCxnSpPr>
        <p:spPr>
          <a:xfrm rot="10800000" flipH="1">
            <a:off x="6709844" y="3697377"/>
            <a:ext cx="465000" cy="600"/>
          </a:xfrm>
          <a:prstGeom prst="bentConnector3">
            <a:avLst>
              <a:gd name="adj1" fmla="val 50013"/>
            </a:avLst>
          </a:prstGeom>
          <a:noFill/>
          <a:ln w="9525" cap="flat" cmpd="sng">
            <a:solidFill>
              <a:schemeClr val="accent1"/>
            </a:solidFill>
            <a:prstDash val="solid"/>
            <a:miter lim="800000"/>
            <a:headEnd type="none" w="sm" len="sm"/>
            <a:tailEnd type="triangle" w="med" len="med"/>
          </a:ln>
        </p:spPr>
      </p:cxnSp>
      <p:cxnSp>
        <p:nvCxnSpPr>
          <p:cNvPr id="191" name="Google Shape;191;p5"/>
          <p:cNvCxnSpPr>
            <a:stCxn id="183" idx="2"/>
            <a:endCxn id="190" idx="0"/>
          </p:cNvCxnSpPr>
          <p:nvPr/>
        </p:nvCxnSpPr>
        <p:spPr>
          <a:xfrm rot="5400000">
            <a:off x="5484563" y="2651084"/>
            <a:ext cx="1429500" cy="6300"/>
          </a:xfrm>
          <a:prstGeom prst="bentConnector3">
            <a:avLst>
              <a:gd name="adj1" fmla="val 49999"/>
            </a:avLst>
          </a:prstGeom>
          <a:noFill/>
          <a:ln w="9525" cap="flat" cmpd="sng">
            <a:solidFill>
              <a:schemeClr val="accent1"/>
            </a:solidFill>
            <a:prstDash val="solid"/>
            <a:miter lim="800000"/>
            <a:headEnd type="none" w="sm" len="sm"/>
            <a:tailEnd type="triangle" w="med" len="med"/>
          </a:ln>
        </p:spPr>
      </p:cxnSp>
      <p:sp>
        <p:nvSpPr>
          <p:cNvPr id="187" name="Google Shape;187;p5"/>
          <p:cNvSpPr/>
          <p:nvPr/>
        </p:nvSpPr>
        <p:spPr>
          <a:xfrm>
            <a:off x="8657390" y="2267213"/>
            <a:ext cx="1027464" cy="658020"/>
          </a:xfrm>
          <a:prstGeom prst="rect">
            <a:avLst/>
          </a:prstGeom>
          <a:solidFill>
            <a:schemeClr val="lt1"/>
          </a:solidFill>
          <a:ln w="38100" cap="flat" cmpd="sng">
            <a:solidFill>
              <a:schemeClr val="accen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Update in app that device is released</a:t>
            </a:r>
            <a:endParaRPr sz="1400" b="0" i="0" u="none" strike="noStrike" cap="none">
              <a:solidFill>
                <a:srgbClr val="000000"/>
              </a:solidFill>
              <a:latin typeface="Arial"/>
              <a:ea typeface="Arial"/>
              <a:cs typeface="Arial"/>
              <a:sym typeface="Arial"/>
            </a:endParaRPr>
          </a:p>
        </p:txBody>
      </p:sp>
      <p:cxnSp>
        <p:nvCxnSpPr>
          <p:cNvPr id="192" name="Google Shape;192;p5"/>
          <p:cNvCxnSpPr>
            <a:stCxn id="176" idx="3"/>
            <a:endCxn id="187" idx="1"/>
          </p:cNvCxnSpPr>
          <p:nvPr/>
        </p:nvCxnSpPr>
        <p:spPr>
          <a:xfrm rot="10800000" flipH="1">
            <a:off x="8202431" y="2596200"/>
            <a:ext cx="455100" cy="1500"/>
          </a:xfrm>
          <a:prstGeom prst="bentConnector3">
            <a:avLst>
              <a:gd name="adj1" fmla="val 49985"/>
            </a:avLst>
          </a:prstGeom>
          <a:noFill/>
          <a:ln w="9525" cap="flat" cmpd="sng">
            <a:solidFill>
              <a:schemeClr val="accent1"/>
            </a:solidFill>
            <a:prstDash val="solid"/>
            <a:miter lim="800000"/>
            <a:headEnd type="none" w="sm" len="sm"/>
            <a:tailEnd type="triangle" w="med" len="med"/>
          </a:ln>
        </p:spPr>
      </p:cxnSp>
      <p:sp>
        <p:nvSpPr>
          <p:cNvPr id="193" name="Google Shape;193;p5"/>
          <p:cNvSpPr txBox="1"/>
          <p:nvPr/>
        </p:nvSpPr>
        <p:spPr>
          <a:xfrm rot="-5400000">
            <a:off x="1355977" y="3539776"/>
            <a:ext cx="1036224" cy="3077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Treasury</a:t>
            </a:r>
            <a:endParaRPr sz="1400" b="0" i="0" u="none" strike="noStrike" cap="none">
              <a:solidFill>
                <a:srgbClr val="000000"/>
              </a:solidFill>
              <a:latin typeface="Arial"/>
              <a:ea typeface="Arial"/>
              <a:cs typeface="Arial"/>
              <a:sym typeface="Arial"/>
            </a:endParaRPr>
          </a:p>
        </p:txBody>
      </p:sp>
      <p:cxnSp>
        <p:nvCxnSpPr>
          <p:cNvPr id="194" name="Google Shape;194;p5"/>
          <p:cNvCxnSpPr/>
          <p:nvPr/>
        </p:nvCxnSpPr>
        <p:spPr>
          <a:xfrm rot="10800000">
            <a:off x="1393564" y="4261018"/>
            <a:ext cx="8753192" cy="0"/>
          </a:xfrm>
          <a:prstGeom prst="straightConnector1">
            <a:avLst/>
          </a:prstGeom>
          <a:noFill/>
          <a:ln w="19050" cap="flat" cmpd="sng">
            <a:solidFill>
              <a:schemeClr val="accent1"/>
            </a:solidFill>
            <a:prstDash val="solid"/>
            <a:miter lim="800000"/>
            <a:headEnd type="none" w="sm" len="sm"/>
            <a:tailEnd type="none" w="sm" len="sm"/>
          </a:ln>
        </p:spPr>
      </p:cxnSp>
      <p:sp>
        <p:nvSpPr>
          <p:cNvPr id="190" name="Google Shape;190;p5"/>
          <p:cNvSpPr/>
          <p:nvPr/>
        </p:nvSpPr>
        <p:spPr>
          <a:xfrm>
            <a:off x="5682380" y="3368967"/>
            <a:ext cx="1027464" cy="658020"/>
          </a:xfrm>
          <a:prstGeom prst="rect">
            <a:avLst/>
          </a:prstGeom>
          <a:solidFill>
            <a:schemeClr val="lt1"/>
          </a:solidFill>
          <a:ln w="38100" cap="flat" cmpd="sng">
            <a:solidFill>
              <a:schemeClr val="accen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Confirm payment received</a:t>
            </a:r>
            <a:endParaRPr sz="1400" b="0" i="0" u="none" strike="noStrike" cap="none">
              <a:solidFill>
                <a:srgbClr val="000000"/>
              </a:solidFill>
              <a:latin typeface="Arial"/>
              <a:ea typeface="Arial"/>
              <a:cs typeface="Arial"/>
              <a:sym typeface="Arial"/>
            </a:endParaRPr>
          </a:p>
        </p:txBody>
      </p:sp>
      <p:sp>
        <p:nvSpPr>
          <p:cNvPr id="185" name="Google Shape;185;p5"/>
          <p:cNvSpPr/>
          <p:nvPr/>
        </p:nvSpPr>
        <p:spPr>
          <a:xfrm>
            <a:off x="7174969" y="3368359"/>
            <a:ext cx="1027464" cy="658020"/>
          </a:xfrm>
          <a:prstGeom prst="rect">
            <a:avLst/>
          </a:prstGeom>
          <a:solidFill>
            <a:schemeClr val="lt1"/>
          </a:solidFill>
          <a:ln w="38100" cap="flat" cmpd="sng">
            <a:solidFill>
              <a:schemeClr val="accen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Update in app that payment received</a:t>
            </a:r>
            <a:endParaRPr sz="1400" b="0" i="0" u="none" strike="noStrike" cap="none">
              <a:solidFill>
                <a:srgbClr val="000000"/>
              </a:solidFill>
              <a:latin typeface="Arial"/>
              <a:ea typeface="Arial"/>
              <a:cs typeface="Arial"/>
              <a:sym typeface="Arial"/>
            </a:endParaRPr>
          </a:p>
        </p:txBody>
      </p:sp>
      <p:cxnSp>
        <p:nvCxnSpPr>
          <p:cNvPr id="195" name="Google Shape;195;p5"/>
          <p:cNvCxnSpPr>
            <a:stCxn id="190" idx="2"/>
            <a:endCxn id="174" idx="0"/>
          </p:cNvCxnSpPr>
          <p:nvPr/>
        </p:nvCxnSpPr>
        <p:spPr>
          <a:xfrm rot="-5400000" flipH="1">
            <a:off x="5994062" y="4229037"/>
            <a:ext cx="414300" cy="10200"/>
          </a:xfrm>
          <a:prstGeom prst="bentConnector3">
            <a:avLst>
              <a:gd name="adj1" fmla="val 50013"/>
            </a:avLst>
          </a:prstGeom>
          <a:noFill/>
          <a:ln w="9525" cap="flat" cmpd="sng">
            <a:solidFill>
              <a:schemeClr val="accent1"/>
            </a:solidFill>
            <a:prstDash val="solid"/>
            <a:miter lim="800000"/>
            <a:headEnd type="none" w="sm" len="sm"/>
            <a:tailEnd type="triangle" w="med" len="med"/>
          </a:ln>
        </p:spPr>
      </p:cxnSp>
      <p:pic>
        <p:nvPicPr>
          <p:cNvPr id="197" name="Google Shape;197;p5"/>
          <p:cNvPicPr preferRelativeResize="0"/>
          <p:nvPr/>
        </p:nvPicPr>
        <p:blipFill rotWithShape="1">
          <a:blip r:embed="rId3">
            <a:alphaModFix amt="12000"/>
          </a:blip>
          <a:srcRect/>
          <a:stretch/>
        </p:blipFill>
        <p:spPr>
          <a:xfrm rot="-5400000">
            <a:off x="-575970" y="1572510"/>
            <a:ext cx="1849528" cy="1934891"/>
          </a:xfrm>
          <a:prstGeom prst="rect">
            <a:avLst/>
          </a:prstGeom>
          <a:noFill/>
          <a:ln>
            <a:noFill/>
          </a:ln>
        </p:spPr>
      </p:pic>
      <p:pic>
        <p:nvPicPr>
          <p:cNvPr id="198" name="Google Shape;198;p5"/>
          <p:cNvPicPr preferRelativeResize="0"/>
          <p:nvPr/>
        </p:nvPicPr>
        <p:blipFill rotWithShape="1">
          <a:blip r:embed="rId4">
            <a:alphaModFix amt="12000"/>
          </a:blip>
          <a:srcRect/>
          <a:stretch/>
        </p:blipFill>
        <p:spPr>
          <a:xfrm>
            <a:off x="11375051" y="-833383"/>
            <a:ext cx="1652560" cy="165256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6"/>
          <p:cNvSpPr txBox="1">
            <a:spLocks noGrp="1"/>
          </p:cNvSpPr>
          <p:nvPr>
            <p:ph type="ctrTitle" idx="4294967295"/>
          </p:nvPr>
        </p:nvSpPr>
        <p:spPr>
          <a:xfrm>
            <a:off x="4647564" y="645370"/>
            <a:ext cx="2619084" cy="372000"/>
          </a:xfrm>
          <a:prstGeom prst="rect">
            <a:avLst/>
          </a:prstGeom>
          <a:noFill/>
          <a:ln>
            <a:noFill/>
          </a:ln>
        </p:spPr>
        <p:txBody>
          <a:bodyPr spcFirstLastPara="1" wrap="square" lIns="0" tIns="0" rIns="0" bIns="0" anchor="b" anchorCtr="0">
            <a:noAutofit/>
          </a:bodyPr>
          <a:lstStyle/>
          <a:p>
            <a:pPr marL="0" marR="0" lvl="0" indent="0" algn="l" rtl="0">
              <a:lnSpc>
                <a:spcPct val="80000"/>
              </a:lnSpc>
              <a:spcBef>
                <a:spcPts val="0"/>
              </a:spcBef>
              <a:spcAft>
                <a:spcPts val="0"/>
              </a:spcAft>
              <a:buClr>
                <a:schemeClr val="accent1"/>
              </a:buClr>
              <a:buSzPts val="4800"/>
              <a:buFont typeface="Raleway"/>
              <a:buNone/>
            </a:pPr>
            <a:r>
              <a:rPr lang="en-US" sz="2700" b="1" i="0" u="none" strike="noStrike" cap="none">
                <a:solidFill>
                  <a:srgbClr val="000000"/>
                </a:solidFill>
                <a:latin typeface="Raleway"/>
                <a:ea typeface="Raleway"/>
                <a:cs typeface="Raleway"/>
                <a:sym typeface="Raleway"/>
              </a:rPr>
              <a:t>Case Study - II</a:t>
            </a:r>
            <a:endParaRPr sz="2700" b="1" i="0" u="none" strike="noStrike" cap="none">
              <a:solidFill>
                <a:srgbClr val="000000"/>
              </a:solidFill>
              <a:latin typeface="Raleway"/>
              <a:ea typeface="Raleway"/>
              <a:cs typeface="Raleway"/>
              <a:sym typeface="Raleway"/>
            </a:endParaRPr>
          </a:p>
        </p:txBody>
      </p:sp>
      <p:sp>
        <p:nvSpPr>
          <p:cNvPr id="204" name="Google Shape;204;p6"/>
          <p:cNvSpPr/>
          <p:nvPr/>
        </p:nvSpPr>
        <p:spPr>
          <a:xfrm>
            <a:off x="1895906" y="2593363"/>
            <a:ext cx="2466300" cy="3952500"/>
          </a:xfrm>
          <a:prstGeom prst="round2DiagRect">
            <a:avLst>
              <a:gd name="adj1" fmla="val 0"/>
              <a:gd name="adj2" fmla="val 17764"/>
            </a:avLst>
          </a:prstGeom>
          <a:solidFill>
            <a:srgbClr val="0B539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205" name="Google Shape;205;p6"/>
          <p:cNvSpPr txBox="1"/>
          <p:nvPr/>
        </p:nvSpPr>
        <p:spPr>
          <a:xfrm>
            <a:off x="2386896" y="2758611"/>
            <a:ext cx="1964100" cy="4578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Objective</a:t>
            </a:r>
            <a:endParaRPr sz="2134" b="0" i="0" u="none" strike="noStrike" cap="none">
              <a:solidFill>
                <a:srgbClr val="FFFFFF"/>
              </a:solidFill>
              <a:latin typeface="Barlow"/>
              <a:ea typeface="Barlow"/>
              <a:cs typeface="Barlow"/>
              <a:sym typeface="Barlow"/>
            </a:endParaRPr>
          </a:p>
        </p:txBody>
      </p:sp>
      <p:sp>
        <p:nvSpPr>
          <p:cNvPr id="206" name="Google Shape;206;p6"/>
          <p:cNvSpPr txBox="1"/>
          <p:nvPr/>
        </p:nvSpPr>
        <p:spPr>
          <a:xfrm>
            <a:off x="1944386" y="3566767"/>
            <a:ext cx="2337600" cy="1097555"/>
          </a:xfrm>
          <a:prstGeom prst="rect">
            <a:avLst/>
          </a:prstGeom>
          <a:solidFill>
            <a:srgbClr val="0B5394"/>
          </a:solidFill>
          <a:ln>
            <a:noFill/>
          </a:ln>
        </p:spPr>
        <p:txBody>
          <a:bodyPr spcFirstLastPara="1" wrap="square" lIns="121900" tIns="121900" rIns="121900" bIns="121900" anchor="t" anchorCtr="0">
            <a:noAutofit/>
          </a:bodyPr>
          <a:lstStyle/>
          <a:p>
            <a:pPr marL="0" marR="0" lvl="0" indent="0" algn="l" rtl="0">
              <a:lnSpc>
                <a:spcPct val="115000"/>
              </a:lnSpc>
              <a:spcBef>
                <a:spcPts val="2134"/>
              </a:spcBef>
              <a:spcAft>
                <a:spcPts val="2134"/>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p:txBody>
      </p:sp>
      <p:sp>
        <p:nvSpPr>
          <p:cNvPr id="207" name="Google Shape;207;p6"/>
          <p:cNvSpPr/>
          <p:nvPr/>
        </p:nvSpPr>
        <p:spPr>
          <a:xfrm rot="-5400000" flipH="1">
            <a:off x="3828363" y="3377413"/>
            <a:ext cx="3898200" cy="2438700"/>
          </a:xfrm>
          <a:prstGeom prst="round2DiagRect">
            <a:avLst>
              <a:gd name="adj1" fmla="val 0"/>
              <a:gd name="adj2" fmla="val 17764"/>
            </a:avLst>
          </a:prstGeom>
          <a:solidFill>
            <a:srgbClr val="00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208" name="Google Shape;208;p6"/>
          <p:cNvSpPr/>
          <p:nvPr/>
        </p:nvSpPr>
        <p:spPr>
          <a:xfrm>
            <a:off x="7205150" y="2645650"/>
            <a:ext cx="2438700" cy="3921600"/>
          </a:xfrm>
          <a:prstGeom prst="round2DiagRect">
            <a:avLst>
              <a:gd name="adj1" fmla="val 0"/>
              <a:gd name="adj2" fmla="val 17764"/>
            </a:avLst>
          </a:prstGeom>
          <a:solidFill>
            <a:srgbClr val="6AA84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209" name="Google Shape;209;p6"/>
          <p:cNvSpPr txBox="1"/>
          <p:nvPr/>
        </p:nvSpPr>
        <p:spPr>
          <a:xfrm>
            <a:off x="5116660" y="2747581"/>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Challenges</a:t>
            </a:r>
            <a:endParaRPr sz="2134" b="0" i="0" u="none" strike="noStrike" cap="none">
              <a:solidFill>
                <a:srgbClr val="FFFFFF"/>
              </a:solidFill>
              <a:latin typeface="Barlow"/>
              <a:ea typeface="Barlow"/>
              <a:cs typeface="Barlow"/>
              <a:sym typeface="Barlow"/>
            </a:endParaRPr>
          </a:p>
        </p:txBody>
      </p:sp>
      <p:sp>
        <p:nvSpPr>
          <p:cNvPr id="210" name="Google Shape;210;p6"/>
          <p:cNvSpPr txBox="1"/>
          <p:nvPr/>
        </p:nvSpPr>
        <p:spPr>
          <a:xfrm>
            <a:off x="7895023" y="2779628"/>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Solutions</a:t>
            </a:r>
            <a:endParaRPr sz="2134" b="0" i="0" u="none" strike="noStrike" cap="none">
              <a:solidFill>
                <a:srgbClr val="FFFFFF"/>
              </a:solidFill>
              <a:latin typeface="Barlow"/>
              <a:ea typeface="Barlow"/>
              <a:cs typeface="Barlow"/>
              <a:sym typeface="Barlow"/>
            </a:endParaRPr>
          </a:p>
        </p:txBody>
      </p:sp>
      <p:sp>
        <p:nvSpPr>
          <p:cNvPr id="211" name="Google Shape;211;p6"/>
          <p:cNvSpPr txBox="1"/>
          <p:nvPr/>
        </p:nvSpPr>
        <p:spPr>
          <a:xfrm>
            <a:off x="4642919" y="3309195"/>
            <a:ext cx="2358000" cy="1211422"/>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Managing approvals through the response capturing of Approver Groups </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Maintain a single sign for data analyst and approvers  while showing them data relevant to them</a:t>
            </a:r>
            <a:endParaRPr sz="1400" b="0" i="0" u="none" strike="noStrike" cap="none">
              <a:solidFill>
                <a:srgbClr val="000000"/>
              </a:solidFill>
              <a:latin typeface="Arial"/>
              <a:ea typeface="Arial"/>
              <a:cs typeface="Arial"/>
              <a:sym typeface="Arial"/>
            </a:endParaRPr>
          </a:p>
        </p:txBody>
      </p:sp>
      <p:sp>
        <p:nvSpPr>
          <p:cNvPr id="212" name="Google Shape;212;p6"/>
          <p:cNvSpPr txBox="1"/>
          <p:nvPr/>
        </p:nvSpPr>
        <p:spPr>
          <a:xfrm>
            <a:off x="7225010" y="2987949"/>
            <a:ext cx="2358000" cy="1101714"/>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Maintaining a database for the details as well as Root Cause Analysis part</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Workflows managed in Power Automate to provide </a:t>
            </a:r>
            <a:endParaRPr sz="1400" b="0" i="0" u="none" strike="noStrike" cap="none">
              <a:solidFill>
                <a:srgbClr val="000000"/>
              </a:solidFill>
              <a:latin typeface="Arial"/>
              <a:ea typeface="Arial"/>
              <a:cs typeface="Arial"/>
              <a:sym typeface="Arial"/>
            </a:endParaRPr>
          </a:p>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Notifications to stakeholders for approvals on Teams as well as Portal</a:t>
            </a:r>
            <a:endParaRPr sz="1400" b="0" i="0" u="none" strike="noStrike" cap="none">
              <a:solidFill>
                <a:srgbClr val="000000"/>
              </a:solidFill>
              <a:latin typeface="Arial"/>
              <a:ea typeface="Arial"/>
              <a:cs typeface="Arial"/>
              <a:sym typeface="Arial"/>
            </a:endParaRPr>
          </a:p>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Approvals based on majority approvers approving the process </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chemeClr val="dk1"/>
              </a:solidFill>
              <a:latin typeface="Calibri"/>
              <a:ea typeface="Calibri"/>
              <a:cs typeface="Calibri"/>
              <a:sym typeface="Calibri"/>
            </a:endParaRPr>
          </a:p>
        </p:txBody>
      </p:sp>
      <p:sp>
        <p:nvSpPr>
          <p:cNvPr id="213" name="Google Shape;213;p6"/>
          <p:cNvSpPr txBox="1">
            <a:spLocks noGrp="1"/>
          </p:cNvSpPr>
          <p:nvPr>
            <p:ph type="subTitle" idx="4294967295"/>
          </p:nvPr>
        </p:nvSpPr>
        <p:spPr>
          <a:xfrm>
            <a:off x="1879947" y="1314629"/>
            <a:ext cx="8056950" cy="1046400"/>
          </a:xfrm>
          <a:prstGeom prst="rect">
            <a:avLst/>
          </a:prstGeom>
          <a:noFill/>
          <a:ln>
            <a:noFill/>
          </a:ln>
        </p:spPr>
        <p:txBody>
          <a:bodyPr spcFirstLastPara="1" wrap="square" lIns="0" tIns="0" rIns="0" bIns="0" anchor="t" anchorCtr="0">
            <a:noAutofit/>
          </a:bodyPr>
          <a:lstStyle/>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                     A leading Trading company want to track </a:t>
            </a:r>
            <a:r>
              <a:rPr lang="en-US" sz="1400" b="1" i="0" u="none" strike="noStrike" cap="none">
                <a:solidFill>
                  <a:schemeClr val="dk1"/>
                </a:solidFill>
                <a:latin typeface="Barlow Light"/>
                <a:ea typeface="Barlow Light"/>
                <a:cs typeface="Barlow Light"/>
                <a:sym typeface="Barlow Light"/>
              </a:rPr>
              <a:t>the claim settlement process </a:t>
            </a:r>
            <a:r>
              <a:rPr lang="en-US" sz="1400" b="0" i="0" u="none" strike="noStrike" cap="none">
                <a:solidFill>
                  <a:schemeClr val="dk1"/>
                </a:solidFill>
                <a:latin typeface="Barlow Light"/>
                <a:ea typeface="Barlow Light"/>
                <a:cs typeface="Barlow Light"/>
                <a:sym typeface="Barlow Light"/>
              </a:rPr>
              <a:t>of items returned by the customer while keeping in view the Root Cause Analysis of the Non conformance for further analysis</a:t>
            </a:r>
            <a:endParaRPr sz="2800" b="0" i="0" u="none" strike="noStrike" cap="none">
              <a:solidFill>
                <a:schemeClr val="dk1"/>
              </a:solidFill>
              <a:latin typeface="Calibri"/>
              <a:ea typeface="Calibri"/>
              <a:cs typeface="Calibri"/>
              <a:sym typeface="Calibri"/>
            </a:endParaRPr>
          </a:p>
        </p:txBody>
      </p:sp>
      <p:grpSp>
        <p:nvGrpSpPr>
          <p:cNvPr id="214" name="Google Shape;214;p6"/>
          <p:cNvGrpSpPr/>
          <p:nvPr/>
        </p:nvGrpSpPr>
        <p:grpSpPr>
          <a:xfrm>
            <a:off x="2086610" y="2827246"/>
            <a:ext cx="376487" cy="445098"/>
            <a:chOff x="4636075" y="261925"/>
            <a:chExt cx="401800" cy="475050"/>
          </a:xfrm>
        </p:grpSpPr>
        <p:sp>
          <p:nvSpPr>
            <p:cNvPr id="215" name="Google Shape;215;p6"/>
            <p:cNvSpPr/>
            <p:nvPr/>
          </p:nvSpPr>
          <p:spPr>
            <a:xfrm>
              <a:off x="4665400" y="326650"/>
              <a:ext cx="372475" cy="97100"/>
            </a:xfrm>
            <a:custGeom>
              <a:avLst/>
              <a:gdLst/>
              <a:ahLst/>
              <a:cxnLst/>
              <a:rect l="l" t="t" r="r" b="b"/>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16" name="Google Shape;216;p6"/>
            <p:cNvSpPr/>
            <p:nvPr/>
          </p:nvSpPr>
          <p:spPr>
            <a:xfrm>
              <a:off x="4636075" y="438375"/>
              <a:ext cx="372475" cy="97125"/>
            </a:xfrm>
            <a:custGeom>
              <a:avLst/>
              <a:gdLst/>
              <a:ahLst/>
              <a:cxnLst/>
              <a:rect l="l" t="t" r="r" b="b"/>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17" name="Google Shape;217;p6"/>
            <p:cNvSpPr/>
            <p:nvPr/>
          </p:nvSpPr>
          <p:spPr>
            <a:xfrm>
              <a:off x="4814975" y="261925"/>
              <a:ext cx="44000" cy="50100"/>
            </a:xfrm>
            <a:custGeom>
              <a:avLst/>
              <a:gdLst/>
              <a:ahLst/>
              <a:cxnLst/>
              <a:rect l="l" t="t" r="r" b="b"/>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18" name="Google Shape;218;p6"/>
            <p:cNvSpPr/>
            <p:nvPr/>
          </p:nvSpPr>
          <p:spPr>
            <a:xfrm>
              <a:off x="4814975" y="550125"/>
              <a:ext cx="44000" cy="186850"/>
            </a:xfrm>
            <a:custGeom>
              <a:avLst/>
              <a:gdLst/>
              <a:ahLst/>
              <a:cxnLst/>
              <a:rect l="l" t="t" r="r" b="b"/>
              <a:pathLst>
                <a:path w="1760" h="7474" extrusionOk="0">
                  <a:moveTo>
                    <a:pt x="1" y="0"/>
                  </a:moveTo>
                  <a:lnTo>
                    <a:pt x="1" y="7474"/>
                  </a:lnTo>
                  <a:lnTo>
                    <a:pt x="1759" y="7474"/>
                  </a:lnTo>
                  <a:lnTo>
                    <a:pt x="175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219" name="Google Shape;219;p6"/>
          <p:cNvGrpSpPr/>
          <p:nvPr/>
        </p:nvGrpSpPr>
        <p:grpSpPr>
          <a:xfrm>
            <a:off x="4750981" y="2828047"/>
            <a:ext cx="469602" cy="445108"/>
            <a:chOff x="5300400" y="3670175"/>
            <a:chExt cx="421300" cy="399325"/>
          </a:xfrm>
        </p:grpSpPr>
        <p:sp>
          <p:nvSpPr>
            <p:cNvPr id="220" name="Google Shape;220;p6"/>
            <p:cNvSpPr/>
            <p:nvPr/>
          </p:nvSpPr>
          <p:spPr>
            <a:xfrm>
              <a:off x="5300400" y="3708025"/>
              <a:ext cx="421300" cy="267450"/>
            </a:xfrm>
            <a:custGeom>
              <a:avLst/>
              <a:gdLst/>
              <a:ahLst/>
              <a:cxnLst/>
              <a:rect l="l" t="t" r="r" b="b"/>
              <a:pathLst>
                <a:path w="16852" h="10698" extrusionOk="0">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21" name="Google Shape;221;p6"/>
            <p:cNvSpPr/>
            <p:nvPr/>
          </p:nvSpPr>
          <p:spPr>
            <a:xfrm>
              <a:off x="5498825" y="3670175"/>
              <a:ext cx="24450" cy="25650"/>
            </a:xfrm>
            <a:custGeom>
              <a:avLst/>
              <a:gdLst/>
              <a:ahLst/>
              <a:cxnLst/>
              <a:rect l="l" t="t" r="r" b="b"/>
              <a:pathLst>
                <a:path w="978" h="1026" extrusionOk="0">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22" name="Google Shape;222;p6"/>
            <p:cNvSpPr/>
            <p:nvPr/>
          </p:nvSpPr>
          <p:spPr>
            <a:xfrm>
              <a:off x="5366325" y="3987675"/>
              <a:ext cx="61100" cy="81825"/>
            </a:xfrm>
            <a:custGeom>
              <a:avLst/>
              <a:gdLst/>
              <a:ahLst/>
              <a:cxnLst/>
              <a:rect l="l" t="t" r="r" b="b"/>
              <a:pathLst>
                <a:path w="2444" h="3273" extrusionOk="0">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23" name="Google Shape;223;p6"/>
            <p:cNvSpPr/>
            <p:nvPr/>
          </p:nvSpPr>
          <p:spPr>
            <a:xfrm>
              <a:off x="5594700" y="3987675"/>
              <a:ext cx="61075" cy="81825"/>
            </a:xfrm>
            <a:custGeom>
              <a:avLst/>
              <a:gdLst/>
              <a:ahLst/>
              <a:cxnLst/>
              <a:rect l="l" t="t" r="r" b="b"/>
              <a:pathLst>
                <a:path w="2443" h="3273" extrusionOk="0">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24" name="Google Shape;224;p6"/>
            <p:cNvSpPr/>
            <p:nvPr/>
          </p:nvSpPr>
          <p:spPr>
            <a:xfrm>
              <a:off x="5324825" y="3732450"/>
              <a:ext cx="372475" cy="218600"/>
            </a:xfrm>
            <a:custGeom>
              <a:avLst/>
              <a:gdLst/>
              <a:ahLst/>
              <a:cxnLst/>
              <a:rect l="l" t="t" r="r" b="b"/>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225" name="Google Shape;225;p6"/>
          <p:cNvGrpSpPr/>
          <p:nvPr/>
        </p:nvGrpSpPr>
        <p:grpSpPr>
          <a:xfrm>
            <a:off x="7368433" y="2790097"/>
            <a:ext cx="484953" cy="477780"/>
            <a:chOff x="5970800" y="1619250"/>
            <a:chExt cx="428650" cy="456725"/>
          </a:xfrm>
        </p:grpSpPr>
        <p:sp>
          <p:nvSpPr>
            <p:cNvPr id="226" name="Google Shape;226;p6"/>
            <p:cNvSpPr/>
            <p:nvPr/>
          </p:nvSpPr>
          <p:spPr>
            <a:xfrm>
              <a:off x="5970800" y="1674200"/>
              <a:ext cx="377975" cy="377950"/>
            </a:xfrm>
            <a:custGeom>
              <a:avLst/>
              <a:gdLst/>
              <a:ahLst/>
              <a:cxnLst/>
              <a:rect l="l" t="t" r="r" b="b"/>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27" name="Google Shape;227;p6"/>
            <p:cNvSpPr/>
            <p:nvPr/>
          </p:nvSpPr>
          <p:spPr>
            <a:xfrm>
              <a:off x="6068500" y="1771875"/>
              <a:ext cx="182575" cy="182600"/>
            </a:xfrm>
            <a:custGeom>
              <a:avLst/>
              <a:gdLst/>
              <a:ahLst/>
              <a:cxnLst/>
              <a:rect l="l" t="t" r="r" b="b"/>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28" name="Google Shape;228;p6"/>
            <p:cNvSpPr/>
            <p:nvPr/>
          </p:nvSpPr>
          <p:spPr>
            <a:xfrm>
              <a:off x="5981175" y="2005125"/>
              <a:ext cx="75125" cy="70850"/>
            </a:xfrm>
            <a:custGeom>
              <a:avLst/>
              <a:gdLst/>
              <a:ahLst/>
              <a:cxnLst/>
              <a:rect l="l" t="t" r="r" b="b"/>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29" name="Google Shape;229;p6"/>
            <p:cNvSpPr/>
            <p:nvPr/>
          </p:nvSpPr>
          <p:spPr>
            <a:xfrm>
              <a:off x="6263875" y="2005125"/>
              <a:ext cx="74525" cy="70850"/>
            </a:xfrm>
            <a:custGeom>
              <a:avLst/>
              <a:gdLst/>
              <a:ahLst/>
              <a:cxnLst/>
              <a:rect l="l" t="t" r="r" b="b"/>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30" name="Google Shape;230;p6"/>
            <p:cNvSpPr/>
            <p:nvPr/>
          </p:nvSpPr>
          <p:spPr>
            <a:xfrm>
              <a:off x="6147875" y="1619250"/>
              <a:ext cx="251575" cy="255850"/>
            </a:xfrm>
            <a:custGeom>
              <a:avLst/>
              <a:gdLst/>
              <a:ahLst/>
              <a:cxnLst/>
              <a:rect l="l" t="t" r="r" b="b"/>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sp>
        <p:nvSpPr>
          <p:cNvPr id="232" name="Google Shape;232;p6"/>
          <p:cNvSpPr/>
          <p:nvPr/>
        </p:nvSpPr>
        <p:spPr>
          <a:xfrm rot="5400000">
            <a:off x="8362043" y="3028043"/>
            <a:ext cx="6858001" cy="801915"/>
          </a:xfrm>
          <a:prstGeom prst="rect">
            <a:avLst/>
          </a:prstGeom>
          <a:solidFill>
            <a:srgbClr val="4398F1">
              <a:alpha val="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grpSp>
        <p:nvGrpSpPr>
          <p:cNvPr id="233" name="Google Shape;233;p6"/>
          <p:cNvGrpSpPr/>
          <p:nvPr/>
        </p:nvGrpSpPr>
        <p:grpSpPr>
          <a:xfrm>
            <a:off x="11688477" y="1994914"/>
            <a:ext cx="323151" cy="2868174"/>
            <a:chOff x="-18106" y="1"/>
            <a:chExt cx="646301" cy="5736346"/>
          </a:xfrm>
        </p:grpSpPr>
        <p:sp>
          <p:nvSpPr>
            <p:cNvPr id="234" name="Google Shape;234;p6"/>
            <p:cNvSpPr/>
            <p:nvPr/>
          </p:nvSpPr>
          <p:spPr>
            <a:xfrm flipH="1">
              <a:off x="140546" y="2069732"/>
              <a:ext cx="111265" cy="111261"/>
            </a:xfrm>
            <a:prstGeom prst="ellipse">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235" name="Google Shape;235;p6"/>
            <p:cNvSpPr/>
            <p:nvPr/>
          </p:nvSpPr>
          <p:spPr>
            <a:xfrm flipH="1">
              <a:off x="140546" y="2455739"/>
              <a:ext cx="111265" cy="111261"/>
            </a:xfrm>
            <a:prstGeom prst="ellipse">
              <a:avLst/>
            </a:prstGeom>
            <a:solidFill>
              <a:srgbClr val="000000">
                <a:alpha val="80000"/>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236" name="Google Shape;236;p6"/>
            <p:cNvSpPr/>
            <p:nvPr/>
          </p:nvSpPr>
          <p:spPr>
            <a:xfrm flipH="1">
              <a:off x="140546" y="2841744"/>
              <a:ext cx="111265" cy="111261"/>
            </a:xfrm>
            <a:prstGeom prst="ellipse">
              <a:avLst/>
            </a:prstGeom>
            <a:solidFill>
              <a:srgbClr val="000000">
                <a:alpha val="4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237" name="Google Shape;237;p6"/>
            <p:cNvSpPr/>
            <p:nvPr/>
          </p:nvSpPr>
          <p:spPr>
            <a:xfrm flipH="1">
              <a:off x="140546" y="3220981"/>
              <a:ext cx="111265" cy="111261"/>
            </a:xfrm>
            <a:prstGeom prst="ellipse">
              <a:avLst/>
            </a:prstGeom>
            <a:solidFill>
              <a:srgbClr val="000000">
                <a:alpha val="29019"/>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238" name="Google Shape;238;p6"/>
            <p:cNvSpPr/>
            <p:nvPr/>
          </p:nvSpPr>
          <p:spPr>
            <a:xfrm flipH="1">
              <a:off x="140546" y="3599022"/>
              <a:ext cx="111265" cy="111261"/>
            </a:xfrm>
            <a:prstGeom prst="ellipse">
              <a:avLst/>
            </a:prstGeom>
            <a:solidFill>
              <a:srgbClr val="000000">
                <a:alpha val="9803"/>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239" name="Google Shape;239;p6"/>
            <p:cNvSpPr/>
            <p:nvPr/>
          </p:nvSpPr>
          <p:spPr>
            <a:xfrm rot="5400000">
              <a:off x="-326599" y="5017391"/>
              <a:ext cx="1045554" cy="392357"/>
            </a:xfrm>
            <a:prstGeom prst="rightArrow">
              <a:avLst>
                <a:gd name="adj1" fmla="val 8730"/>
                <a:gd name="adj2" fmla="val 53642"/>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240" name="Google Shape;240;p6"/>
            <p:cNvSpPr txBox="1"/>
            <p:nvPr/>
          </p:nvSpPr>
          <p:spPr>
            <a:xfrm rot="5400000">
              <a:off x="-350117" y="332012"/>
              <a:ext cx="1310323" cy="646301"/>
            </a:xfrm>
            <a:prstGeom prst="rect">
              <a:avLst/>
            </a:prstGeom>
            <a:noFill/>
            <a:ln>
              <a:noFill/>
            </a:ln>
          </p:spPr>
          <p:txBody>
            <a:bodyPr spcFirstLastPara="1" wrap="square" lIns="45700" tIns="45700" rIns="45700" bIns="45700" anchor="t" anchorCtr="0">
              <a:spAutoFit/>
            </a:bodyPr>
            <a:lstStyle/>
            <a:p>
              <a:pPr marL="0" marR="0" lvl="0" indent="0" algn="just" rtl="0">
                <a:lnSpc>
                  <a:spcPct val="150000"/>
                </a:lnSpc>
                <a:spcBef>
                  <a:spcPts val="0"/>
                </a:spcBef>
                <a:spcAft>
                  <a:spcPts val="0"/>
                </a:spcAft>
                <a:buClr>
                  <a:srgbClr val="000000"/>
                </a:buClr>
                <a:buSzPts val="1000"/>
                <a:buFont typeface="Arial"/>
                <a:buNone/>
              </a:pPr>
              <a:r>
                <a:rPr lang="en-US" sz="1000" b="1" i="0" u="none" strike="noStrike" cap="none">
                  <a:solidFill>
                    <a:srgbClr val="000000"/>
                  </a:solidFill>
                  <a:latin typeface="Open Sans"/>
                  <a:ea typeface="Open Sans"/>
                  <a:cs typeface="Open Sans"/>
                  <a:sym typeface="Open Sans"/>
                </a:rPr>
                <a:t>Next</a:t>
              </a:r>
              <a:endParaRPr sz="900" b="0" i="0" u="none" strike="noStrike" cap="none">
                <a:solidFill>
                  <a:schemeClr val="dk1"/>
                </a:solidFill>
                <a:latin typeface="Calibri"/>
                <a:ea typeface="Calibri"/>
                <a:cs typeface="Calibri"/>
                <a:sym typeface="Calibri"/>
              </a:endParaRPr>
            </a:p>
          </p:txBody>
        </p:sp>
      </p:grpSp>
      <p:sp>
        <p:nvSpPr>
          <p:cNvPr id="241" name="Google Shape;241;p6"/>
          <p:cNvSpPr txBox="1"/>
          <p:nvPr/>
        </p:nvSpPr>
        <p:spPr>
          <a:xfrm>
            <a:off x="2006633" y="3294601"/>
            <a:ext cx="2337600" cy="2642560"/>
          </a:xfrm>
          <a:prstGeom prst="rect">
            <a:avLst/>
          </a:prstGeom>
          <a:solidFill>
            <a:srgbClr val="0B5394"/>
          </a:solid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To establish a portal for settling claims of returned items.</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To Track the approved Claims , Pending Claims and Settled Claims while creating a summary of each stage</a:t>
            </a:r>
            <a:endParaRPr sz="1200" b="1" i="0" u="none" strike="noStrike" cap="none">
              <a:solidFill>
                <a:srgbClr val="FFFFFF"/>
              </a:solidFill>
              <a:latin typeface="Barlow"/>
              <a:ea typeface="Barlow"/>
              <a:cs typeface="Barlow"/>
              <a:sym typeface="Barlow"/>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p7"/>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248" name="Google Shape;248;p7"/>
          <p:cNvPicPr preferRelativeResize="0"/>
          <p:nvPr/>
        </p:nvPicPr>
        <p:blipFill rotWithShape="1">
          <a:blip r:embed="rId4">
            <a:alphaModFix amt="12000"/>
          </a:blip>
          <a:srcRect/>
          <a:stretch/>
        </p:blipFill>
        <p:spPr>
          <a:xfrm rot="-5400000">
            <a:off x="-575970" y="1572510"/>
            <a:ext cx="1849528" cy="1934891"/>
          </a:xfrm>
          <a:prstGeom prst="rect">
            <a:avLst/>
          </a:prstGeom>
          <a:noFill/>
          <a:ln>
            <a:noFill/>
          </a:ln>
        </p:spPr>
      </p:pic>
      <p:pic>
        <p:nvPicPr>
          <p:cNvPr id="249" name="Google Shape;249;p7"/>
          <p:cNvPicPr preferRelativeResize="0"/>
          <p:nvPr/>
        </p:nvPicPr>
        <p:blipFill rotWithShape="1">
          <a:blip r:embed="rId5">
            <a:alphaModFix amt="12000"/>
          </a:blip>
          <a:srcRect/>
          <a:stretch/>
        </p:blipFill>
        <p:spPr>
          <a:xfrm>
            <a:off x="11375051" y="-833383"/>
            <a:ext cx="1652560" cy="165256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8"/>
          <p:cNvSpPr txBox="1">
            <a:spLocks noGrp="1"/>
          </p:cNvSpPr>
          <p:nvPr>
            <p:ph type="ctrTitle" idx="4294967295"/>
          </p:nvPr>
        </p:nvSpPr>
        <p:spPr>
          <a:xfrm>
            <a:off x="4642925" y="637404"/>
            <a:ext cx="2619084" cy="372000"/>
          </a:xfrm>
          <a:prstGeom prst="rect">
            <a:avLst/>
          </a:prstGeom>
          <a:noFill/>
          <a:ln>
            <a:noFill/>
          </a:ln>
        </p:spPr>
        <p:txBody>
          <a:bodyPr spcFirstLastPara="1" wrap="square" lIns="0" tIns="0" rIns="0" bIns="0" anchor="b" anchorCtr="0">
            <a:noAutofit/>
          </a:bodyPr>
          <a:lstStyle/>
          <a:p>
            <a:pPr marL="0" marR="0" lvl="0" indent="0" algn="l" rtl="0">
              <a:lnSpc>
                <a:spcPct val="80000"/>
              </a:lnSpc>
              <a:spcBef>
                <a:spcPts val="0"/>
              </a:spcBef>
              <a:spcAft>
                <a:spcPts val="0"/>
              </a:spcAft>
              <a:buClr>
                <a:schemeClr val="accent1"/>
              </a:buClr>
              <a:buSzPts val="4800"/>
              <a:buFont typeface="Raleway"/>
              <a:buNone/>
            </a:pPr>
            <a:r>
              <a:rPr lang="en-US" sz="2700" b="1" i="0" u="none" strike="noStrike" cap="none">
                <a:solidFill>
                  <a:srgbClr val="000000"/>
                </a:solidFill>
                <a:latin typeface="Raleway"/>
                <a:ea typeface="Raleway"/>
                <a:cs typeface="Raleway"/>
                <a:sym typeface="Raleway"/>
              </a:rPr>
              <a:t>Case Study - III</a:t>
            </a:r>
            <a:endParaRPr sz="2700" b="1" i="0" u="none" strike="noStrike" cap="none">
              <a:solidFill>
                <a:srgbClr val="000000"/>
              </a:solidFill>
              <a:latin typeface="Raleway"/>
              <a:ea typeface="Raleway"/>
              <a:cs typeface="Raleway"/>
              <a:sym typeface="Raleway"/>
            </a:endParaRPr>
          </a:p>
        </p:txBody>
      </p:sp>
      <p:sp>
        <p:nvSpPr>
          <p:cNvPr id="255" name="Google Shape;255;p8"/>
          <p:cNvSpPr/>
          <p:nvPr/>
        </p:nvSpPr>
        <p:spPr>
          <a:xfrm>
            <a:off x="1895906" y="2593363"/>
            <a:ext cx="2466300" cy="3952500"/>
          </a:xfrm>
          <a:prstGeom prst="round2DiagRect">
            <a:avLst>
              <a:gd name="adj1" fmla="val 0"/>
              <a:gd name="adj2" fmla="val 17764"/>
            </a:avLst>
          </a:prstGeom>
          <a:solidFill>
            <a:srgbClr val="0B539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256" name="Google Shape;256;p8"/>
          <p:cNvSpPr txBox="1"/>
          <p:nvPr/>
        </p:nvSpPr>
        <p:spPr>
          <a:xfrm>
            <a:off x="2386896" y="2758611"/>
            <a:ext cx="1964100" cy="4578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Objective</a:t>
            </a:r>
            <a:endParaRPr sz="2134" b="0" i="0" u="none" strike="noStrike" cap="none">
              <a:solidFill>
                <a:srgbClr val="FFFFFF"/>
              </a:solidFill>
              <a:latin typeface="Barlow"/>
              <a:ea typeface="Barlow"/>
              <a:cs typeface="Barlow"/>
              <a:sym typeface="Barlow"/>
            </a:endParaRPr>
          </a:p>
        </p:txBody>
      </p:sp>
      <p:sp>
        <p:nvSpPr>
          <p:cNvPr id="257" name="Google Shape;257;p8"/>
          <p:cNvSpPr txBox="1"/>
          <p:nvPr/>
        </p:nvSpPr>
        <p:spPr>
          <a:xfrm>
            <a:off x="1944386" y="3322507"/>
            <a:ext cx="2337600" cy="1290300"/>
          </a:xfrm>
          <a:prstGeom prst="rect">
            <a:avLst/>
          </a:prstGeom>
          <a:solidFill>
            <a:srgbClr val="0B5394"/>
          </a:solid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To create an app for the field users to capture their location through their punch in , Assign task to them and providing them a platform to file their expenses/claims for settlement</a:t>
            </a:r>
            <a:endParaRPr sz="1200" b="1" i="0" u="none" strike="noStrike" cap="none">
              <a:solidFill>
                <a:srgbClr val="FFFFFF"/>
              </a:solidFill>
              <a:latin typeface="Barlow"/>
              <a:ea typeface="Barlow"/>
              <a:cs typeface="Barlow"/>
              <a:sym typeface="Barlow"/>
            </a:endParaRPr>
          </a:p>
        </p:txBody>
      </p:sp>
      <p:sp>
        <p:nvSpPr>
          <p:cNvPr id="258" name="Google Shape;258;p8"/>
          <p:cNvSpPr/>
          <p:nvPr/>
        </p:nvSpPr>
        <p:spPr>
          <a:xfrm rot="-5400000" flipH="1">
            <a:off x="3828363" y="3377413"/>
            <a:ext cx="3898200" cy="2438700"/>
          </a:xfrm>
          <a:prstGeom prst="round2DiagRect">
            <a:avLst>
              <a:gd name="adj1" fmla="val 0"/>
              <a:gd name="adj2" fmla="val 17764"/>
            </a:avLst>
          </a:prstGeom>
          <a:solidFill>
            <a:srgbClr val="00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259" name="Google Shape;259;p8"/>
          <p:cNvSpPr/>
          <p:nvPr/>
        </p:nvSpPr>
        <p:spPr>
          <a:xfrm>
            <a:off x="7205150" y="2645650"/>
            <a:ext cx="2438700" cy="3921600"/>
          </a:xfrm>
          <a:prstGeom prst="round2DiagRect">
            <a:avLst>
              <a:gd name="adj1" fmla="val 0"/>
              <a:gd name="adj2" fmla="val 17764"/>
            </a:avLst>
          </a:prstGeom>
          <a:solidFill>
            <a:srgbClr val="6AA84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260" name="Google Shape;260;p8"/>
          <p:cNvSpPr txBox="1"/>
          <p:nvPr/>
        </p:nvSpPr>
        <p:spPr>
          <a:xfrm>
            <a:off x="5116660" y="2747581"/>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Challenges</a:t>
            </a:r>
            <a:endParaRPr sz="2134" b="0" i="0" u="none" strike="noStrike" cap="none">
              <a:solidFill>
                <a:srgbClr val="FFFFFF"/>
              </a:solidFill>
              <a:latin typeface="Barlow"/>
              <a:ea typeface="Barlow"/>
              <a:cs typeface="Barlow"/>
              <a:sym typeface="Barlow"/>
            </a:endParaRPr>
          </a:p>
        </p:txBody>
      </p:sp>
      <p:sp>
        <p:nvSpPr>
          <p:cNvPr id="261" name="Google Shape;261;p8"/>
          <p:cNvSpPr txBox="1"/>
          <p:nvPr/>
        </p:nvSpPr>
        <p:spPr>
          <a:xfrm>
            <a:off x="7895023" y="2779628"/>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Solutions</a:t>
            </a:r>
            <a:endParaRPr sz="2134" b="0" i="0" u="none" strike="noStrike" cap="none">
              <a:solidFill>
                <a:srgbClr val="FFFFFF"/>
              </a:solidFill>
              <a:latin typeface="Barlow"/>
              <a:ea typeface="Barlow"/>
              <a:cs typeface="Barlow"/>
              <a:sym typeface="Barlow"/>
            </a:endParaRPr>
          </a:p>
        </p:txBody>
      </p:sp>
      <p:sp>
        <p:nvSpPr>
          <p:cNvPr id="262" name="Google Shape;262;p8"/>
          <p:cNvSpPr txBox="1"/>
          <p:nvPr/>
        </p:nvSpPr>
        <p:spPr>
          <a:xfrm>
            <a:off x="4642919" y="3322508"/>
            <a:ext cx="2358000" cy="165465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Capturing Current location , data and time of the employees.</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Managing a single  notifications system throughout the workflows </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Single Sign on for ASM and salesperson </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 </a:t>
            </a:r>
            <a:endParaRPr sz="1400" b="0" i="0" u="none" strike="noStrike" cap="none">
              <a:solidFill>
                <a:srgbClr val="000000"/>
              </a:solidFill>
              <a:latin typeface="Arial"/>
              <a:ea typeface="Arial"/>
              <a:cs typeface="Arial"/>
              <a:sym typeface="Arial"/>
            </a:endParaRPr>
          </a:p>
        </p:txBody>
      </p:sp>
      <p:sp>
        <p:nvSpPr>
          <p:cNvPr id="263" name="Google Shape;263;p8"/>
          <p:cNvSpPr txBox="1"/>
          <p:nvPr/>
        </p:nvSpPr>
        <p:spPr>
          <a:xfrm>
            <a:off x="7262009" y="3318934"/>
            <a:ext cx="2358000" cy="176235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Created workflows on Task Management and Expense Management.</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Approvals managed on Microsoft Teams and Gmail via Power Automate</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Tracking the workflows via notifications and tabs on screens</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Track Activity Section for Recent Activity tracking of the Salesperson</a:t>
            </a:r>
            <a:endParaRPr sz="1400" b="0" i="0" u="none" strike="noStrike" cap="none">
              <a:solidFill>
                <a:srgbClr val="000000"/>
              </a:solidFill>
              <a:latin typeface="Arial"/>
              <a:ea typeface="Arial"/>
              <a:cs typeface="Arial"/>
              <a:sym typeface="Arial"/>
            </a:endParaRPr>
          </a:p>
        </p:txBody>
      </p:sp>
      <p:sp>
        <p:nvSpPr>
          <p:cNvPr id="264" name="Google Shape;264;p8"/>
          <p:cNvSpPr txBox="1">
            <a:spLocks noGrp="1"/>
          </p:cNvSpPr>
          <p:nvPr>
            <p:ph type="subTitle" idx="4294967295"/>
          </p:nvPr>
        </p:nvSpPr>
        <p:spPr>
          <a:xfrm>
            <a:off x="1879947" y="1310765"/>
            <a:ext cx="8056950" cy="1046400"/>
          </a:xfrm>
          <a:prstGeom prst="rect">
            <a:avLst/>
          </a:prstGeom>
          <a:noFill/>
          <a:ln>
            <a:noFill/>
          </a:ln>
        </p:spPr>
        <p:txBody>
          <a:bodyPr spcFirstLastPara="1" wrap="square" lIns="0" tIns="0" rIns="0" bIns="0" anchor="t" anchorCtr="0">
            <a:noAutofit/>
          </a:bodyPr>
          <a:lstStyle/>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70+  Field users (Salesperson) are able to view the task assigned and complete it .</a:t>
            </a:r>
            <a:endParaRPr sz="2800" b="0" i="0" u="none" strike="noStrike" cap="none">
              <a:solidFill>
                <a:schemeClr val="dk1"/>
              </a:solidFill>
              <a:latin typeface="Calibri"/>
              <a:ea typeface="Calibri"/>
              <a:cs typeface="Calibri"/>
              <a:sym typeface="Calibri"/>
            </a:endParaRPr>
          </a:p>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Expenses can be claimed and tracking to be done via notifications.</a:t>
            </a:r>
            <a:endParaRPr sz="2800" b="0" i="0" u="none" strike="noStrike" cap="none">
              <a:solidFill>
                <a:schemeClr val="dk1"/>
              </a:solidFill>
              <a:latin typeface="Calibri"/>
              <a:ea typeface="Calibri"/>
              <a:cs typeface="Calibri"/>
              <a:sym typeface="Calibri"/>
            </a:endParaRPr>
          </a:p>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Activity Tracking , Task Management to all the Area Sales Managers about their Salesperson.</a:t>
            </a:r>
            <a:endParaRPr sz="2800" b="0" i="0" u="none" strike="noStrike" cap="none">
              <a:solidFill>
                <a:schemeClr val="dk1"/>
              </a:solidFill>
              <a:latin typeface="Calibri"/>
              <a:ea typeface="Calibri"/>
              <a:cs typeface="Calibri"/>
              <a:sym typeface="Calibri"/>
            </a:endParaRPr>
          </a:p>
          <a:p>
            <a:pPr marL="0" marR="0" lvl="0" indent="0" algn="ctr" rtl="0">
              <a:lnSpc>
                <a:spcPct val="110000"/>
              </a:lnSpc>
              <a:spcBef>
                <a:spcPts val="300"/>
              </a:spcBef>
              <a:spcAft>
                <a:spcPts val="0"/>
              </a:spcAft>
              <a:buClr>
                <a:schemeClr val="dk1"/>
              </a:buClr>
              <a:buSzPts val="1800"/>
              <a:buFont typeface="Arial"/>
              <a:buNone/>
            </a:pPr>
            <a:endParaRPr sz="1400" b="0" i="0" u="none" strike="noStrike" cap="none">
              <a:solidFill>
                <a:schemeClr val="dk1"/>
              </a:solidFill>
              <a:latin typeface="Barlow Light"/>
              <a:ea typeface="Barlow Light"/>
              <a:cs typeface="Barlow Light"/>
              <a:sym typeface="Barlow Light"/>
            </a:endParaRPr>
          </a:p>
        </p:txBody>
      </p:sp>
      <p:grpSp>
        <p:nvGrpSpPr>
          <p:cNvPr id="265" name="Google Shape;265;p8"/>
          <p:cNvGrpSpPr/>
          <p:nvPr/>
        </p:nvGrpSpPr>
        <p:grpSpPr>
          <a:xfrm>
            <a:off x="2086610" y="2827246"/>
            <a:ext cx="376487" cy="445098"/>
            <a:chOff x="4636075" y="261925"/>
            <a:chExt cx="401800" cy="475050"/>
          </a:xfrm>
        </p:grpSpPr>
        <p:sp>
          <p:nvSpPr>
            <p:cNvPr id="266" name="Google Shape;266;p8"/>
            <p:cNvSpPr/>
            <p:nvPr/>
          </p:nvSpPr>
          <p:spPr>
            <a:xfrm>
              <a:off x="4665400" y="326650"/>
              <a:ext cx="372475" cy="97100"/>
            </a:xfrm>
            <a:custGeom>
              <a:avLst/>
              <a:gdLst/>
              <a:ahLst/>
              <a:cxnLst/>
              <a:rect l="l" t="t" r="r" b="b"/>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67" name="Google Shape;267;p8"/>
            <p:cNvSpPr/>
            <p:nvPr/>
          </p:nvSpPr>
          <p:spPr>
            <a:xfrm>
              <a:off x="4636075" y="438375"/>
              <a:ext cx="372475" cy="97125"/>
            </a:xfrm>
            <a:custGeom>
              <a:avLst/>
              <a:gdLst/>
              <a:ahLst/>
              <a:cxnLst/>
              <a:rect l="l" t="t" r="r" b="b"/>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68" name="Google Shape;268;p8"/>
            <p:cNvSpPr/>
            <p:nvPr/>
          </p:nvSpPr>
          <p:spPr>
            <a:xfrm>
              <a:off x="4814975" y="261925"/>
              <a:ext cx="44000" cy="50100"/>
            </a:xfrm>
            <a:custGeom>
              <a:avLst/>
              <a:gdLst/>
              <a:ahLst/>
              <a:cxnLst/>
              <a:rect l="l" t="t" r="r" b="b"/>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69" name="Google Shape;269;p8"/>
            <p:cNvSpPr/>
            <p:nvPr/>
          </p:nvSpPr>
          <p:spPr>
            <a:xfrm>
              <a:off x="4814975" y="550125"/>
              <a:ext cx="44000" cy="186850"/>
            </a:xfrm>
            <a:custGeom>
              <a:avLst/>
              <a:gdLst/>
              <a:ahLst/>
              <a:cxnLst/>
              <a:rect l="l" t="t" r="r" b="b"/>
              <a:pathLst>
                <a:path w="1760" h="7474" extrusionOk="0">
                  <a:moveTo>
                    <a:pt x="1" y="0"/>
                  </a:moveTo>
                  <a:lnTo>
                    <a:pt x="1" y="7474"/>
                  </a:lnTo>
                  <a:lnTo>
                    <a:pt x="1759" y="7474"/>
                  </a:lnTo>
                  <a:lnTo>
                    <a:pt x="175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270" name="Google Shape;270;p8"/>
          <p:cNvGrpSpPr/>
          <p:nvPr/>
        </p:nvGrpSpPr>
        <p:grpSpPr>
          <a:xfrm>
            <a:off x="4750981" y="2828047"/>
            <a:ext cx="469602" cy="445108"/>
            <a:chOff x="5300400" y="3670175"/>
            <a:chExt cx="421300" cy="399325"/>
          </a:xfrm>
        </p:grpSpPr>
        <p:sp>
          <p:nvSpPr>
            <p:cNvPr id="271" name="Google Shape;271;p8"/>
            <p:cNvSpPr/>
            <p:nvPr/>
          </p:nvSpPr>
          <p:spPr>
            <a:xfrm>
              <a:off x="5300400" y="3708025"/>
              <a:ext cx="421300" cy="267450"/>
            </a:xfrm>
            <a:custGeom>
              <a:avLst/>
              <a:gdLst/>
              <a:ahLst/>
              <a:cxnLst/>
              <a:rect l="l" t="t" r="r" b="b"/>
              <a:pathLst>
                <a:path w="16852" h="10698" extrusionOk="0">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72" name="Google Shape;272;p8"/>
            <p:cNvSpPr/>
            <p:nvPr/>
          </p:nvSpPr>
          <p:spPr>
            <a:xfrm>
              <a:off x="5498825" y="3670175"/>
              <a:ext cx="24450" cy="25650"/>
            </a:xfrm>
            <a:custGeom>
              <a:avLst/>
              <a:gdLst/>
              <a:ahLst/>
              <a:cxnLst/>
              <a:rect l="l" t="t" r="r" b="b"/>
              <a:pathLst>
                <a:path w="978" h="1026" extrusionOk="0">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73" name="Google Shape;273;p8"/>
            <p:cNvSpPr/>
            <p:nvPr/>
          </p:nvSpPr>
          <p:spPr>
            <a:xfrm>
              <a:off x="5366325" y="3987675"/>
              <a:ext cx="61100" cy="81825"/>
            </a:xfrm>
            <a:custGeom>
              <a:avLst/>
              <a:gdLst/>
              <a:ahLst/>
              <a:cxnLst/>
              <a:rect l="l" t="t" r="r" b="b"/>
              <a:pathLst>
                <a:path w="2444" h="3273" extrusionOk="0">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74" name="Google Shape;274;p8"/>
            <p:cNvSpPr/>
            <p:nvPr/>
          </p:nvSpPr>
          <p:spPr>
            <a:xfrm>
              <a:off x="5594700" y="3987675"/>
              <a:ext cx="61075" cy="81825"/>
            </a:xfrm>
            <a:custGeom>
              <a:avLst/>
              <a:gdLst/>
              <a:ahLst/>
              <a:cxnLst/>
              <a:rect l="l" t="t" r="r" b="b"/>
              <a:pathLst>
                <a:path w="2443" h="3273" extrusionOk="0">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75" name="Google Shape;275;p8"/>
            <p:cNvSpPr/>
            <p:nvPr/>
          </p:nvSpPr>
          <p:spPr>
            <a:xfrm>
              <a:off x="5324825" y="3732450"/>
              <a:ext cx="372475" cy="218600"/>
            </a:xfrm>
            <a:custGeom>
              <a:avLst/>
              <a:gdLst/>
              <a:ahLst/>
              <a:cxnLst/>
              <a:rect l="l" t="t" r="r" b="b"/>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276" name="Google Shape;276;p8"/>
          <p:cNvGrpSpPr/>
          <p:nvPr/>
        </p:nvGrpSpPr>
        <p:grpSpPr>
          <a:xfrm>
            <a:off x="7368433" y="2790097"/>
            <a:ext cx="484953" cy="477780"/>
            <a:chOff x="5970800" y="1619250"/>
            <a:chExt cx="428650" cy="456725"/>
          </a:xfrm>
        </p:grpSpPr>
        <p:sp>
          <p:nvSpPr>
            <p:cNvPr id="277" name="Google Shape;277;p8"/>
            <p:cNvSpPr/>
            <p:nvPr/>
          </p:nvSpPr>
          <p:spPr>
            <a:xfrm>
              <a:off x="5970800" y="1674200"/>
              <a:ext cx="377975" cy="377950"/>
            </a:xfrm>
            <a:custGeom>
              <a:avLst/>
              <a:gdLst/>
              <a:ahLst/>
              <a:cxnLst/>
              <a:rect l="l" t="t" r="r" b="b"/>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78" name="Google Shape;278;p8"/>
            <p:cNvSpPr/>
            <p:nvPr/>
          </p:nvSpPr>
          <p:spPr>
            <a:xfrm>
              <a:off x="6068500" y="1771875"/>
              <a:ext cx="182575" cy="182600"/>
            </a:xfrm>
            <a:custGeom>
              <a:avLst/>
              <a:gdLst/>
              <a:ahLst/>
              <a:cxnLst/>
              <a:rect l="l" t="t" r="r" b="b"/>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79" name="Google Shape;279;p8"/>
            <p:cNvSpPr/>
            <p:nvPr/>
          </p:nvSpPr>
          <p:spPr>
            <a:xfrm>
              <a:off x="5981175" y="2005125"/>
              <a:ext cx="75125" cy="70850"/>
            </a:xfrm>
            <a:custGeom>
              <a:avLst/>
              <a:gdLst/>
              <a:ahLst/>
              <a:cxnLst/>
              <a:rect l="l" t="t" r="r" b="b"/>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80" name="Google Shape;280;p8"/>
            <p:cNvSpPr/>
            <p:nvPr/>
          </p:nvSpPr>
          <p:spPr>
            <a:xfrm>
              <a:off x="6263875" y="2005125"/>
              <a:ext cx="74525" cy="70850"/>
            </a:xfrm>
            <a:custGeom>
              <a:avLst/>
              <a:gdLst/>
              <a:ahLst/>
              <a:cxnLst/>
              <a:rect l="l" t="t" r="r" b="b"/>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281" name="Google Shape;281;p8"/>
            <p:cNvSpPr/>
            <p:nvPr/>
          </p:nvSpPr>
          <p:spPr>
            <a:xfrm>
              <a:off x="6147875" y="1619250"/>
              <a:ext cx="251575" cy="255850"/>
            </a:xfrm>
            <a:custGeom>
              <a:avLst/>
              <a:gdLst/>
              <a:ahLst/>
              <a:cxnLst/>
              <a:rect l="l" t="t" r="r" b="b"/>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sp>
        <p:nvSpPr>
          <p:cNvPr id="283" name="Google Shape;283;p8"/>
          <p:cNvSpPr/>
          <p:nvPr/>
        </p:nvSpPr>
        <p:spPr>
          <a:xfrm rot="5400000">
            <a:off x="8362043" y="3028043"/>
            <a:ext cx="6858001" cy="801915"/>
          </a:xfrm>
          <a:prstGeom prst="rect">
            <a:avLst/>
          </a:prstGeom>
          <a:solidFill>
            <a:srgbClr val="4398F1">
              <a:alpha val="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grpSp>
        <p:nvGrpSpPr>
          <p:cNvPr id="284" name="Google Shape;284;p8"/>
          <p:cNvGrpSpPr/>
          <p:nvPr/>
        </p:nvGrpSpPr>
        <p:grpSpPr>
          <a:xfrm>
            <a:off x="11688477" y="1994914"/>
            <a:ext cx="323151" cy="2868174"/>
            <a:chOff x="-18106" y="1"/>
            <a:chExt cx="646301" cy="5736346"/>
          </a:xfrm>
        </p:grpSpPr>
        <p:sp>
          <p:nvSpPr>
            <p:cNvPr id="285" name="Google Shape;285;p8"/>
            <p:cNvSpPr/>
            <p:nvPr/>
          </p:nvSpPr>
          <p:spPr>
            <a:xfrm flipH="1">
              <a:off x="140546" y="2069732"/>
              <a:ext cx="111265" cy="111261"/>
            </a:xfrm>
            <a:prstGeom prst="ellipse">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286" name="Google Shape;286;p8"/>
            <p:cNvSpPr/>
            <p:nvPr/>
          </p:nvSpPr>
          <p:spPr>
            <a:xfrm flipH="1">
              <a:off x="140546" y="2455739"/>
              <a:ext cx="111265" cy="111261"/>
            </a:xfrm>
            <a:prstGeom prst="ellipse">
              <a:avLst/>
            </a:prstGeom>
            <a:solidFill>
              <a:srgbClr val="000000">
                <a:alpha val="80000"/>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287" name="Google Shape;287;p8"/>
            <p:cNvSpPr/>
            <p:nvPr/>
          </p:nvSpPr>
          <p:spPr>
            <a:xfrm flipH="1">
              <a:off x="140546" y="2841744"/>
              <a:ext cx="111265" cy="111261"/>
            </a:xfrm>
            <a:prstGeom prst="ellipse">
              <a:avLst/>
            </a:prstGeom>
            <a:solidFill>
              <a:srgbClr val="000000">
                <a:alpha val="4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288" name="Google Shape;288;p8"/>
            <p:cNvSpPr/>
            <p:nvPr/>
          </p:nvSpPr>
          <p:spPr>
            <a:xfrm flipH="1">
              <a:off x="140546" y="3220981"/>
              <a:ext cx="111265" cy="111261"/>
            </a:xfrm>
            <a:prstGeom prst="ellipse">
              <a:avLst/>
            </a:prstGeom>
            <a:solidFill>
              <a:srgbClr val="000000">
                <a:alpha val="29019"/>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289" name="Google Shape;289;p8"/>
            <p:cNvSpPr/>
            <p:nvPr/>
          </p:nvSpPr>
          <p:spPr>
            <a:xfrm flipH="1">
              <a:off x="140546" y="3599022"/>
              <a:ext cx="111265" cy="111261"/>
            </a:xfrm>
            <a:prstGeom prst="ellipse">
              <a:avLst/>
            </a:prstGeom>
            <a:solidFill>
              <a:srgbClr val="000000">
                <a:alpha val="9803"/>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290" name="Google Shape;290;p8"/>
            <p:cNvSpPr/>
            <p:nvPr/>
          </p:nvSpPr>
          <p:spPr>
            <a:xfrm rot="5400000">
              <a:off x="-326599" y="5017391"/>
              <a:ext cx="1045554" cy="392357"/>
            </a:xfrm>
            <a:prstGeom prst="rightArrow">
              <a:avLst>
                <a:gd name="adj1" fmla="val 8730"/>
                <a:gd name="adj2" fmla="val 53642"/>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291" name="Google Shape;291;p8"/>
            <p:cNvSpPr txBox="1"/>
            <p:nvPr/>
          </p:nvSpPr>
          <p:spPr>
            <a:xfrm rot="5400000">
              <a:off x="-350117" y="332012"/>
              <a:ext cx="1310323" cy="646301"/>
            </a:xfrm>
            <a:prstGeom prst="rect">
              <a:avLst/>
            </a:prstGeom>
            <a:noFill/>
            <a:ln>
              <a:noFill/>
            </a:ln>
          </p:spPr>
          <p:txBody>
            <a:bodyPr spcFirstLastPara="1" wrap="square" lIns="45700" tIns="45700" rIns="45700" bIns="45700" anchor="t" anchorCtr="0">
              <a:spAutoFit/>
            </a:bodyPr>
            <a:lstStyle/>
            <a:p>
              <a:pPr marL="0" marR="0" lvl="0" indent="0" algn="just" rtl="0">
                <a:lnSpc>
                  <a:spcPct val="150000"/>
                </a:lnSpc>
                <a:spcBef>
                  <a:spcPts val="0"/>
                </a:spcBef>
                <a:spcAft>
                  <a:spcPts val="0"/>
                </a:spcAft>
                <a:buClr>
                  <a:srgbClr val="000000"/>
                </a:buClr>
                <a:buSzPts val="1000"/>
                <a:buFont typeface="Arial"/>
                <a:buNone/>
              </a:pPr>
              <a:r>
                <a:rPr lang="en-US" sz="1000" b="1" i="0" u="none" strike="noStrike" cap="none">
                  <a:solidFill>
                    <a:srgbClr val="000000"/>
                  </a:solidFill>
                  <a:latin typeface="Open Sans"/>
                  <a:ea typeface="Open Sans"/>
                  <a:cs typeface="Open Sans"/>
                  <a:sym typeface="Open Sans"/>
                </a:rPr>
                <a:t>Next</a:t>
              </a:r>
              <a:endParaRPr sz="9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296" name="Google Shape;296;p9"/>
          <p:cNvPicPr preferRelativeResize="0"/>
          <p:nvPr/>
        </p:nvPicPr>
        <p:blipFill rotWithShape="1">
          <a:blip r:embed="rId3">
            <a:alphaModFix/>
          </a:blip>
          <a:srcRect/>
          <a:stretch/>
        </p:blipFill>
        <p:spPr>
          <a:xfrm>
            <a:off x="-1" y="0"/>
            <a:ext cx="12192001" cy="6858000"/>
          </a:xfrm>
          <a:prstGeom prst="rect">
            <a:avLst/>
          </a:prstGeom>
          <a:noFill/>
          <a:ln>
            <a:noFill/>
          </a:ln>
        </p:spPr>
      </p:pic>
      <p:pic>
        <p:nvPicPr>
          <p:cNvPr id="298" name="Google Shape;298;p9"/>
          <p:cNvPicPr preferRelativeResize="0"/>
          <p:nvPr/>
        </p:nvPicPr>
        <p:blipFill rotWithShape="1">
          <a:blip r:embed="rId4">
            <a:alphaModFix amt="12000"/>
          </a:blip>
          <a:srcRect/>
          <a:stretch/>
        </p:blipFill>
        <p:spPr>
          <a:xfrm rot="-5400000">
            <a:off x="-575970" y="1572510"/>
            <a:ext cx="1849528" cy="1934891"/>
          </a:xfrm>
          <a:prstGeom prst="rect">
            <a:avLst/>
          </a:prstGeom>
          <a:noFill/>
          <a:ln>
            <a:noFill/>
          </a:ln>
        </p:spPr>
      </p:pic>
      <p:pic>
        <p:nvPicPr>
          <p:cNvPr id="299" name="Google Shape;299;p9"/>
          <p:cNvPicPr preferRelativeResize="0"/>
          <p:nvPr/>
        </p:nvPicPr>
        <p:blipFill rotWithShape="1">
          <a:blip r:embed="rId5">
            <a:alphaModFix amt="12000"/>
          </a:blip>
          <a:srcRect/>
          <a:stretch/>
        </p:blipFill>
        <p:spPr>
          <a:xfrm>
            <a:off x="11375051" y="-833383"/>
            <a:ext cx="1652560" cy="1652560"/>
          </a:xfrm>
          <a:prstGeom prst="rect">
            <a:avLst/>
          </a:prstGeom>
          <a:noFill/>
          <a:ln>
            <a:noFill/>
          </a:ln>
        </p:spPr>
      </p:pic>
      <p:sp>
        <p:nvSpPr>
          <p:cNvPr id="300" name="Google Shape;300;p9"/>
          <p:cNvSpPr txBox="1"/>
          <p:nvPr/>
        </p:nvSpPr>
        <p:spPr>
          <a:xfrm>
            <a:off x="348795" y="1056068"/>
            <a:ext cx="1196670"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6" name="Google Shape;306;p37"/>
          <p:cNvPicPr preferRelativeResize="0"/>
          <p:nvPr/>
        </p:nvPicPr>
        <p:blipFill rotWithShape="1">
          <a:blip r:embed="rId3">
            <a:alphaModFix amt="12000"/>
          </a:blip>
          <a:srcRect/>
          <a:stretch/>
        </p:blipFill>
        <p:spPr>
          <a:xfrm rot="-5400000">
            <a:off x="-575970" y="1572510"/>
            <a:ext cx="1849528" cy="1934891"/>
          </a:xfrm>
          <a:prstGeom prst="rect">
            <a:avLst/>
          </a:prstGeom>
          <a:noFill/>
          <a:ln>
            <a:noFill/>
          </a:ln>
        </p:spPr>
      </p:pic>
      <p:pic>
        <p:nvPicPr>
          <p:cNvPr id="307" name="Google Shape;307;p37"/>
          <p:cNvPicPr preferRelativeResize="0"/>
          <p:nvPr/>
        </p:nvPicPr>
        <p:blipFill rotWithShape="1">
          <a:blip r:embed="rId4">
            <a:alphaModFix amt="12000"/>
          </a:blip>
          <a:srcRect/>
          <a:stretch/>
        </p:blipFill>
        <p:spPr>
          <a:xfrm>
            <a:off x="11375051" y="-833383"/>
            <a:ext cx="1652560" cy="1652560"/>
          </a:xfrm>
          <a:prstGeom prst="rect">
            <a:avLst/>
          </a:prstGeom>
          <a:noFill/>
          <a:ln>
            <a:noFill/>
          </a:ln>
        </p:spPr>
      </p:pic>
      <p:sp>
        <p:nvSpPr>
          <p:cNvPr id="308" name="Google Shape;308;p37"/>
          <p:cNvSpPr txBox="1"/>
          <p:nvPr/>
        </p:nvSpPr>
        <p:spPr>
          <a:xfrm>
            <a:off x="348795" y="1056068"/>
            <a:ext cx="1196670"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09" name="Google Shape;309;p37"/>
          <p:cNvPicPr preferRelativeResize="0"/>
          <p:nvPr/>
        </p:nvPicPr>
        <p:blipFill rotWithShape="1">
          <a:blip r:embed="rId5">
            <a:alphaModFix/>
          </a:blip>
          <a:srcRect/>
          <a:stretch/>
        </p:blipFill>
        <p:spPr>
          <a:xfrm>
            <a:off x="6509641" y="717577"/>
            <a:ext cx="3219499" cy="5697378"/>
          </a:xfrm>
          <a:prstGeom prst="rect">
            <a:avLst/>
          </a:prstGeom>
          <a:noFill/>
          <a:ln>
            <a:noFill/>
          </a:ln>
          <a:effectLst>
            <a:outerShdw blurRad="292100" dist="139700" dir="2700000" algn="tl" rotWithShape="0">
              <a:srgbClr val="333333">
                <a:alpha val="64705"/>
              </a:srgbClr>
            </a:outerShdw>
          </a:effectLst>
        </p:spPr>
      </p:pic>
      <p:pic>
        <p:nvPicPr>
          <p:cNvPr id="310" name="Google Shape;310;p37"/>
          <p:cNvPicPr preferRelativeResize="0"/>
          <p:nvPr/>
        </p:nvPicPr>
        <p:blipFill rotWithShape="1">
          <a:blip r:embed="rId6">
            <a:alphaModFix/>
          </a:blip>
          <a:srcRect/>
          <a:stretch/>
        </p:blipFill>
        <p:spPr>
          <a:xfrm>
            <a:off x="2212648" y="717577"/>
            <a:ext cx="3178218" cy="5697378"/>
          </a:xfrm>
          <a:prstGeom prst="rect">
            <a:avLst/>
          </a:prstGeom>
          <a:noFill/>
          <a:ln>
            <a:noFill/>
          </a:ln>
          <a:effectLst>
            <a:outerShdw blurRad="292100" dist="139700" dir="2700000" algn="tl" rotWithShape="0">
              <a:srgbClr val="333333">
                <a:alpha val="64705"/>
              </a:srgbClr>
            </a:outerShdw>
          </a:effectLst>
        </p:spPr>
      </p:pic>
      <p:pic>
        <p:nvPicPr>
          <p:cNvPr id="311" name="Google Shape;311;p37"/>
          <p:cNvPicPr preferRelativeResize="0"/>
          <p:nvPr/>
        </p:nvPicPr>
        <p:blipFill rotWithShape="1">
          <a:blip r:embed="rId7">
            <a:alphaModFix/>
          </a:blip>
          <a:srcRect l="23333" t="10833" r="21667" b="8333"/>
          <a:stretch/>
        </p:blipFill>
        <p:spPr>
          <a:xfrm>
            <a:off x="4658920" y="1724375"/>
            <a:ext cx="281570" cy="359415"/>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pic>
        <p:nvPicPr>
          <p:cNvPr id="317" name="Google Shape;317;p38"/>
          <p:cNvPicPr preferRelativeResize="0"/>
          <p:nvPr/>
        </p:nvPicPr>
        <p:blipFill rotWithShape="1">
          <a:blip r:embed="rId3">
            <a:alphaModFix amt="12000"/>
          </a:blip>
          <a:srcRect/>
          <a:stretch/>
        </p:blipFill>
        <p:spPr>
          <a:xfrm rot="-5400000">
            <a:off x="-575970" y="1572510"/>
            <a:ext cx="1849528" cy="1934891"/>
          </a:xfrm>
          <a:prstGeom prst="rect">
            <a:avLst/>
          </a:prstGeom>
          <a:noFill/>
          <a:ln>
            <a:noFill/>
          </a:ln>
        </p:spPr>
      </p:pic>
      <p:pic>
        <p:nvPicPr>
          <p:cNvPr id="318" name="Google Shape;318;p38"/>
          <p:cNvPicPr preferRelativeResize="0"/>
          <p:nvPr/>
        </p:nvPicPr>
        <p:blipFill rotWithShape="1">
          <a:blip r:embed="rId4">
            <a:alphaModFix amt="12000"/>
          </a:blip>
          <a:srcRect/>
          <a:stretch/>
        </p:blipFill>
        <p:spPr>
          <a:xfrm>
            <a:off x="11375051" y="-833383"/>
            <a:ext cx="1652560" cy="1652560"/>
          </a:xfrm>
          <a:prstGeom prst="rect">
            <a:avLst/>
          </a:prstGeom>
          <a:noFill/>
          <a:ln>
            <a:noFill/>
          </a:ln>
        </p:spPr>
      </p:pic>
      <p:sp>
        <p:nvSpPr>
          <p:cNvPr id="319" name="Google Shape;319;p38"/>
          <p:cNvSpPr txBox="1"/>
          <p:nvPr/>
        </p:nvSpPr>
        <p:spPr>
          <a:xfrm>
            <a:off x="348795" y="1056068"/>
            <a:ext cx="1196670"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20" name="Google Shape;320;p38"/>
          <p:cNvPicPr preferRelativeResize="0"/>
          <p:nvPr/>
        </p:nvPicPr>
        <p:blipFill rotWithShape="1">
          <a:blip r:embed="rId5">
            <a:alphaModFix/>
          </a:blip>
          <a:srcRect/>
          <a:stretch/>
        </p:blipFill>
        <p:spPr>
          <a:xfrm>
            <a:off x="536248" y="717577"/>
            <a:ext cx="3178218" cy="5697379"/>
          </a:xfrm>
          <a:prstGeom prst="rect">
            <a:avLst/>
          </a:prstGeom>
          <a:noFill/>
          <a:ln>
            <a:noFill/>
          </a:ln>
          <a:effectLst>
            <a:outerShdw blurRad="292100" dist="139700" dir="2700000" algn="tl" rotWithShape="0">
              <a:srgbClr val="333333">
                <a:alpha val="64705"/>
              </a:srgbClr>
            </a:outerShdw>
          </a:effectLst>
        </p:spPr>
      </p:pic>
      <p:pic>
        <p:nvPicPr>
          <p:cNvPr id="321" name="Google Shape;321;p38"/>
          <p:cNvPicPr preferRelativeResize="0"/>
          <p:nvPr/>
        </p:nvPicPr>
        <p:blipFill rotWithShape="1">
          <a:blip r:embed="rId6">
            <a:alphaModFix/>
          </a:blip>
          <a:srcRect l="23333" t="10833" r="21667" b="8333"/>
          <a:stretch/>
        </p:blipFill>
        <p:spPr>
          <a:xfrm>
            <a:off x="3184962" y="3566266"/>
            <a:ext cx="281700" cy="35940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322" name="Google Shape;322;p38"/>
          <p:cNvPicPr preferRelativeResize="0"/>
          <p:nvPr/>
        </p:nvPicPr>
        <p:blipFill rotWithShape="1">
          <a:blip r:embed="rId7">
            <a:alphaModFix/>
          </a:blip>
          <a:srcRect/>
          <a:stretch/>
        </p:blipFill>
        <p:spPr>
          <a:xfrm>
            <a:off x="8273424" y="756760"/>
            <a:ext cx="3265236" cy="5697379"/>
          </a:xfrm>
          <a:prstGeom prst="rect">
            <a:avLst/>
          </a:prstGeom>
          <a:noFill/>
          <a:ln>
            <a:noFill/>
          </a:ln>
          <a:effectLst>
            <a:outerShdw blurRad="292100" dist="139700" dir="2700000" algn="tl" rotWithShape="0">
              <a:srgbClr val="333333">
                <a:alpha val="64709"/>
              </a:srgbClr>
            </a:outerShdw>
          </a:effectLst>
        </p:spPr>
      </p:pic>
      <p:pic>
        <p:nvPicPr>
          <p:cNvPr id="323" name="Google Shape;323;p38"/>
          <p:cNvPicPr preferRelativeResize="0"/>
          <p:nvPr/>
        </p:nvPicPr>
        <p:blipFill rotWithShape="1">
          <a:blip r:embed="rId8">
            <a:alphaModFix/>
          </a:blip>
          <a:srcRect/>
          <a:stretch/>
        </p:blipFill>
        <p:spPr>
          <a:xfrm>
            <a:off x="4348206" y="756760"/>
            <a:ext cx="3256077" cy="5697380"/>
          </a:xfrm>
          <a:prstGeom prst="rect">
            <a:avLst/>
          </a:prstGeom>
          <a:noFill/>
          <a:ln>
            <a:noFill/>
          </a:ln>
          <a:effectLst>
            <a:outerShdw blurRad="292100" dist="139700" dir="2700000" algn="tl" rotWithShape="0">
              <a:srgbClr val="333333">
                <a:alpha val="64709"/>
              </a:srgbClr>
            </a:outerShdw>
          </a:effectLst>
        </p:spPr>
      </p:pic>
      <p:pic>
        <p:nvPicPr>
          <p:cNvPr id="324" name="Google Shape;324;p38"/>
          <p:cNvPicPr preferRelativeResize="0"/>
          <p:nvPr/>
        </p:nvPicPr>
        <p:blipFill rotWithShape="1">
          <a:blip r:embed="rId6">
            <a:alphaModFix/>
          </a:blip>
          <a:srcRect l="23330" t="10831" r="21669" b="8334"/>
          <a:stretch/>
        </p:blipFill>
        <p:spPr>
          <a:xfrm>
            <a:off x="7158490" y="6026483"/>
            <a:ext cx="281700" cy="359400"/>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pic>
        <p:nvPicPr>
          <p:cNvPr id="330" name="Google Shape;330;p42"/>
          <p:cNvPicPr preferRelativeResize="0"/>
          <p:nvPr/>
        </p:nvPicPr>
        <p:blipFill rotWithShape="1">
          <a:blip r:embed="rId3">
            <a:alphaModFix amt="12000"/>
          </a:blip>
          <a:srcRect/>
          <a:stretch/>
        </p:blipFill>
        <p:spPr>
          <a:xfrm rot="-5400000">
            <a:off x="-575970" y="1572510"/>
            <a:ext cx="1849528" cy="1934891"/>
          </a:xfrm>
          <a:prstGeom prst="rect">
            <a:avLst/>
          </a:prstGeom>
          <a:noFill/>
          <a:ln>
            <a:noFill/>
          </a:ln>
        </p:spPr>
      </p:pic>
      <p:pic>
        <p:nvPicPr>
          <p:cNvPr id="331" name="Google Shape;331;p42"/>
          <p:cNvPicPr preferRelativeResize="0"/>
          <p:nvPr/>
        </p:nvPicPr>
        <p:blipFill rotWithShape="1">
          <a:blip r:embed="rId4">
            <a:alphaModFix amt="12000"/>
          </a:blip>
          <a:srcRect/>
          <a:stretch/>
        </p:blipFill>
        <p:spPr>
          <a:xfrm>
            <a:off x="11375051" y="-833383"/>
            <a:ext cx="1652560" cy="1652560"/>
          </a:xfrm>
          <a:prstGeom prst="rect">
            <a:avLst/>
          </a:prstGeom>
          <a:noFill/>
          <a:ln>
            <a:noFill/>
          </a:ln>
        </p:spPr>
      </p:pic>
      <p:sp>
        <p:nvSpPr>
          <p:cNvPr id="332" name="Google Shape;332;p42"/>
          <p:cNvSpPr txBox="1"/>
          <p:nvPr/>
        </p:nvSpPr>
        <p:spPr>
          <a:xfrm>
            <a:off x="348795" y="1056068"/>
            <a:ext cx="1196670"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33" name="Google Shape;333;p42"/>
          <p:cNvPicPr preferRelativeResize="0"/>
          <p:nvPr/>
        </p:nvPicPr>
        <p:blipFill rotWithShape="1">
          <a:blip r:embed="rId5">
            <a:alphaModFix/>
          </a:blip>
          <a:srcRect/>
          <a:stretch/>
        </p:blipFill>
        <p:spPr>
          <a:xfrm>
            <a:off x="573018" y="843396"/>
            <a:ext cx="3221265" cy="5699849"/>
          </a:xfrm>
          <a:prstGeom prst="rect">
            <a:avLst/>
          </a:prstGeom>
          <a:noFill/>
          <a:ln>
            <a:noFill/>
          </a:ln>
          <a:effectLst>
            <a:outerShdw blurRad="292100" dist="139700" dir="2700000" algn="tl" rotWithShape="0">
              <a:srgbClr val="333333">
                <a:alpha val="64705"/>
              </a:srgbClr>
            </a:outerShdw>
          </a:effectLst>
        </p:spPr>
      </p:pic>
      <p:pic>
        <p:nvPicPr>
          <p:cNvPr id="334" name="Google Shape;334;p42"/>
          <p:cNvPicPr preferRelativeResize="0"/>
          <p:nvPr/>
        </p:nvPicPr>
        <p:blipFill rotWithShape="1">
          <a:blip r:embed="rId6">
            <a:alphaModFix/>
          </a:blip>
          <a:srcRect/>
          <a:stretch/>
        </p:blipFill>
        <p:spPr>
          <a:xfrm>
            <a:off x="4509641" y="843396"/>
            <a:ext cx="3228607" cy="5699845"/>
          </a:xfrm>
          <a:prstGeom prst="rect">
            <a:avLst/>
          </a:prstGeom>
          <a:noFill/>
          <a:ln>
            <a:noFill/>
          </a:ln>
          <a:effectLst>
            <a:outerShdw blurRad="292100" dist="139700" dir="2700000" algn="tl" rotWithShape="0">
              <a:srgbClr val="333333">
                <a:alpha val="64705"/>
              </a:srgbClr>
            </a:outerShdw>
          </a:effectLst>
        </p:spPr>
      </p:pic>
      <p:pic>
        <p:nvPicPr>
          <p:cNvPr id="335" name="Google Shape;335;p42"/>
          <p:cNvPicPr preferRelativeResize="0"/>
          <p:nvPr/>
        </p:nvPicPr>
        <p:blipFill rotWithShape="1">
          <a:blip r:embed="rId7">
            <a:alphaModFix/>
          </a:blip>
          <a:srcRect l="23333" t="10833" r="21667" b="8333"/>
          <a:stretch/>
        </p:blipFill>
        <p:spPr>
          <a:xfrm>
            <a:off x="3438787" y="3088801"/>
            <a:ext cx="281700" cy="35940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336" name="Google Shape;336;p42"/>
          <p:cNvPicPr preferRelativeResize="0"/>
          <p:nvPr/>
        </p:nvPicPr>
        <p:blipFill rotWithShape="1">
          <a:blip r:embed="rId7">
            <a:alphaModFix/>
          </a:blip>
          <a:srcRect l="23330" t="10831" r="21669" b="8334"/>
          <a:stretch/>
        </p:blipFill>
        <p:spPr>
          <a:xfrm>
            <a:off x="5636505" y="5305424"/>
            <a:ext cx="281700" cy="35940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337" name="Google Shape;337;p42"/>
          <p:cNvPicPr preferRelativeResize="0"/>
          <p:nvPr/>
        </p:nvPicPr>
        <p:blipFill rotWithShape="1">
          <a:blip r:embed="rId8">
            <a:alphaModFix/>
          </a:blip>
          <a:srcRect/>
          <a:stretch/>
        </p:blipFill>
        <p:spPr>
          <a:xfrm>
            <a:off x="8463805" y="826977"/>
            <a:ext cx="3225501" cy="5704108"/>
          </a:xfrm>
          <a:prstGeom prst="rect">
            <a:avLst/>
          </a:prstGeom>
          <a:noFill/>
          <a:ln>
            <a:noFill/>
          </a:ln>
          <a:effectLst>
            <a:outerShdw blurRad="292100" dist="139700" dir="2700000" algn="tl" rotWithShape="0">
              <a:srgbClr val="333333">
                <a:alpha val="64709"/>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10"/>
          <p:cNvSpPr txBox="1">
            <a:spLocks noGrp="1"/>
          </p:cNvSpPr>
          <p:nvPr>
            <p:ph type="ctrTitle" idx="4294967295"/>
          </p:nvPr>
        </p:nvSpPr>
        <p:spPr>
          <a:xfrm>
            <a:off x="4642925" y="640283"/>
            <a:ext cx="2619084" cy="372000"/>
          </a:xfrm>
          <a:prstGeom prst="rect">
            <a:avLst/>
          </a:prstGeom>
          <a:noFill/>
          <a:ln>
            <a:noFill/>
          </a:ln>
        </p:spPr>
        <p:txBody>
          <a:bodyPr spcFirstLastPara="1" wrap="square" lIns="0" tIns="0" rIns="0" bIns="0" anchor="b" anchorCtr="0">
            <a:noAutofit/>
          </a:bodyPr>
          <a:lstStyle/>
          <a:p>
            <a:pPr marL="0" marR="0" lvl="0" indent="0" algn="l" rtl="0">
              <a:lnSpc>
                <a:spcPct val="80000"/>
              </a:lnSpc>
              <a:spcBef>
                <a:spcPts val="0"/>
              </a:spcBef>
              <a:spcAft>
                <a:spcPts val="0"/>
              </a:spcAft>
              <a:buClr>
                <a:schemeClr val="accent1"/>
              </a:buClr>
              <a:buSzPts val="4800"/>
              <a:buFont typeface="Raleway"/>
              <a:buNone/>
            </a:pPr>
            <a:r>
              <a:rPr lang="en-US" sz="2700" b="1" i="0" u="none" strike="noStrike" cap="none">
                <a:solidFill>
                  <a:srgbClr val="000000"/>
                </a:solidFill>
                <a:latin typeface="Raleway"/>
                <a:ea typeface="Raleway"/>
                <a:cs typeface="Raleway"/>
                <a:sym typeface="Raleway"/>
              </a:rPr>
              <a:t>Case Study - IV</a:t>
            </a:r>
            <a:endParaRPr sz="2700" b="1" i="0" u="none" strike="noStrike" cap="none">
              <a:solidFill>
                <a:srgbClr val="000000"/>
              </a:solidFill>
              <a:latin typeface="Raleway"/>
              <a:ea typeface="Raleway"/>
              <a:cs typeface="Raleway"/>
              <a:sym typeface="Raleway"/>
            </a:endParaRPr>
          </a:p>
        </p:txBody>
      </p:sp>
      <p:sp>
        <p:nvSpPr>
          <p:cNvPr id="343" name="Google Shape;343;p10"/>
          <p:cNvSpPr/>
          <p:nvPr/>
        </p:nvSpPr>
        <p:spPr>
          <a:xfrm>
            <a:off x="1895906" y="2593363"/>
            <a:ext cx="2466300" cy="3952500"/>
          </a:xfrm>
          <a:prstGeom prst="round2DiagRect">
            <a:avLst>
              <a:gd name="adj1" fmla="val 0"/>
              <a:gd name="adj2" fmla="val 17764"/>
            </a:avLst>
          </a:prstGeom>
          <a:solidFill>
            <a:srgbClr val="0B539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344" name="Google Shape;344;p10"/>
          <p:cNvSpPr txBox="1"/>
          <p:nvPr/>
        </p:nvSpPr>
        <p:spPr>
          <a:xfrm>
            <a:off x="2386896" y="2758611"/>
            <a:ext cx="1964100" cy="4578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Objective</a:t>
            </a:r>
            <a:endParaRPr sz="2134" b="0" i="0" u="none" strike="noStrike" cap="none">
              <a:solidFill>
                <a:srgbClr val="FFFFFF"/>
              </a:solidFill>
              <a:latin typeface="Barlow"/>
              <a:ea typeface="Barlow"/>
              <a:cs typeface="Barlow"/>
              <a:sym typeface="Barlow"/>
            </a:endParaRPr>
          </a:p>
        </p:txBody>
      </p:sp>
      <p:sp>
        <p:nvSpPr>
          <p:cNvPr id="345" name="Google Shape;345;p10"/>
          <p:cNvSpPr txBox="1"/>
          <p:nvPr/>
        </p:nvSpPr>
        <p:spPr>
          <a:xfrm>
            <a:off x="1944386" y="3348265"/>
            <a:ext cx="2337600" cy="1290300"/>
          </a:xfrm>
          <a:prstGeom prst="rect">
            <a:avLst/>
          </a:prstGeom>
          <a:solidFill>
            <a:srgbClr val="0B5394"/>
          </a:solid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To create an app/portal for updating status by team and providing visibility to management about Vaccination drive on Covid-19 (I and II dose ) in organization.</a:t>
            </a:r>
            <a:endParaRPr sz="1200" b="1" i="0" u="none" strike="noStrike" cap="none">
              <a:solidFill>
                <a:schemeClr val="dk1"/>
              </a:solidFill>
              <a:latin typeface="Calibri"/>
              <a:ea typeface="Calibri"/>
              <a:cs typeface="Calibri"/>
              <a:sym typeface="Calibri"/>
            </a:endParaRPr>
          </a:p>
          <a:p>
            <a:pPr marL="0" marR="0" lvl="0" indent="0" algn="l" rtl="0">
              <a:lnSpc>
                <a:spcPct val="115000"/>
              </a:lnSpc>
              <a:spcBef>
                <a:spcPts val="2134"/>
              </a:spcBef>
              <a:spcAft>
                <a:spcPts val="2134"/>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p:txBody>
      </p:sp>
      <p:sp>
        <p:nvSpPr>
          <p:cNvPr id="346" name="Google Shape;346;p10"/>
          <p:cNvSpPr/>
          <p:nvPr/>
        </p:nvSpPr>
        <p:spPr>
          <a:xfrm rot="-5400000" flipH="1">
            <a:off x="3828363" y="3377413"/>
            <a:ext cx="3898200" cy="2438700"/>
          </a:xfrm>
          <a:prstGeom prst="round2DiagRect">
            <a:avLst>
              <a:gd name="adj1" fmla="val 0"/>
              <a:gd name="adj2" fmla="val 17764"/>
            </a:avLst>
          </a:prstGeom>
          <a:solidFill>
            <a:srgbClr val="00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347" name="Google Shape;347;p10"/>
          <p:cNvSpPr/>
          <p:nvPr/>
        </p:nvSpPr>
        <p:spPr>
          <a:xfrm>
            <a:off x="7205150" y="2645650"/>
            <a:ext cx="2438700" cy="3921600"/>
          </a:xfrm>
          <a:prstGeom prst="round2DiagRect">
            <a:avLst>
              <a:gd name="adj1" fmla="val 0"/>
              <a:gd name="adj2" fmla="val 17764"/>
            </a:avLst>
          </a:prstGeom>
          <a:solidFill>
            <a:srgbClr val="6AA84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348" name="Google Shape;348;p10"/>
          <p:cNvSpPr txBox="1"/>
          <p:nvPr/>
        </p:nvSpPr>
        <p:spPr>
          <a:xfrm>
            <a:off x="5116660" y="2747581"/>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Challenges</a:t>
            </a:r>
            <a:endParaRPr sz="2134" b="0" i="0" u="none" strike="noStrike" cap="none">
              <a:solidFill>
                <a:srgbClr val="FFFFFF"/>
              </a:solidFill>
              <a:latin typeface="Barlow"/>
              <a:ea typeface="Barlow"/>
              <a:cs typeface="Barlow"/>
              <a:sym typeface="Barlow"/>
            </a:endParaRPr>
          </a:p>
        </p:txBody>
      </p:sp>
      <p:sp>
        <p:nvSpPr>
          <p:cNvPr id="349" name="Google Shape;349;p10"/>
          <p:cNvSpPr txBox="1"/>
          <p:nvPr/>
        </p:nvSpPr>
        <p:spPr>
          <a:xfrm>
            <a:off x="7895023" y="2779628"/>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Solutions</a:t>
            </a:r>
            <a:endParaRPr sz="2134" b="0" i="0" u="none" strike="noStrike" cap="none">
              <a:solidFill>
                <a:srgbClr val="FFFFFF"/>
              </a:solidFill>
              <a:latin typeface="Barlow"/>
              <a:ea typeface="Barlow"/>
              <a:cs typeface="Barlow"/>
              <a:sym typeface="Barlow"/>
            </a:endParaRPr>
          </a:p>
        </p:txBody>
      </p:sp>
      <p:sp>
        <p:nvSpPr>
          <p:cNvPr id="350" name="Google Shape;350;p10"/>
          <p:cNvSpPr txBox="1"/>
          <p:nvPr/>
        </p:nvSpPr>
        <p:spPr>
          <a:xfrm>
            <a:off x="4642919" y="3322507"/>
            <a:ext cx="2358000" cy="165465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Respective Regional and Department HOD’s should be able to see the data pertaining to their regions only</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Capture the certificate as attachments in database. </a:t>
            </a:r>
            <a:endParaRPr sz="1400" b="0" i="0" u="none" strike="noStrike" cap="none">
              <a:solidFill>
                <a:srgbClr val="000000"/>
              </a:solidFill>
              <a:latin typeface="Arial"/>
              <a:ea typeface="Arial"/>
              <a:cs typeface="Arial"/>
              <a:sym typeface="Arial"/>
            </a:endParaRPr>
          </a:p>
        </p:txBody>
      </p:sp>
      <p:sp>
        <p:nvSpPr>
          <p:cNvPr id="351" name="Google Shape;351;p10"/>
          <p:cNvSpPr txBox="1"/>
          <p:nvPr/>
        </p:nvSpPr>
        <p:spPr>
          <a:xfrm>
            <a:off x="7262009" y="3293176"/>
            <a:ext cx="2358000" cy="176235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Common Data warehouse established to merge all the regional and zone wise reports under one schematic form</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Clear Visibility provided via Power Apps to all the stakeholders involved  </a:t>
            </a:r>
            <a:endParaRPr sz="1200" b="1" i="0" u="none" strike="noStrike" cap="none">
              <a:solidFill>
                <a:schemeClr val="dk1"/>
              </a:solidFill>
              <a:latin typeface="Calibri"/>
              <a:ea typeface="Calibri"/>
              <a:cs typeface="Calibri"/>
              <a:sym typeface="Calibri"/>
            </a:endParaRPr>
          </a:p>
        </p:txBody>
      </p:sp>
      <p:sp>
        <p:nvSpPr>
          <p:cNvPr id="352" name="Google Shape;352;p10"/>
          <p:cNvSpPr txBox="1">
            <a:spLocks noGrp="1"/>
          </p:cNvSpPr>
          <p:nvPr>
            <p:ph type="subTitle" idx="4294967295"/>
          </p:nvPr>
        </p:nvSpPr>
        <p:spPr>
          <a:xfrm>
            <a:off x="1884631" y="1249239"/>
            <a:ext cx="8056950" cy="1046400"/>
          </a:xfrm>
          <a:prstGeom prst="rect">
            <a:avLst/>
          </a:prstGeom>
          <a:noFill/>
          <a:ln>
            <a:noFill/>
          </a:ln>
        </p:spPr>
        <p:txBody>
          <a:bodyPr spcFirstLastPara="1" wrap="square" lIns="0" tIns="0" rIns="0" bIns="0" anchor="t" anchorCtr="0">
            <a:noAutofit/>
          </a:bodyPr>
          <a:lstStyle/>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A Trade Association is running Covid -19 vaccination drive for its </a:t>
            </a:r>
            <a:r>
              <a:rPr lang="en-US" sz="1400" b="1" i="0" u="none" strike="noStrike" cap="none">
                <a:solidFill>
                  <a:schemeClr val="dk1"/>
                </a:solidFill>
                <a:latin typeface="Barlow Light"/>
                <a:ea typeface="Barlow Light"/>
                <a:cs typeface="Barlow Light"/>
                <a:sym typeface="Barlow Light"/>
              </a:rPr>
              <a:t>11000+  employees . </a:t>
            </a:r>
            <a:endParaRPr sz="2800" b="0" i="0" u="none" strike="noStrike" cap="none">
              <a:solidFill>
                <a:schemeClr val="dk1"/>
              </a:solidFill>
              <a:latin typeface="Calibri"/>
              <a:ea typeface="Calibri"/>
              <a:cs typeface="Calibri"/>
              <a:sym typeface="Calibri"/>
            </a:endParaRPr>
          </a:p>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It wishes to track the employees .based on region and job function in which they lie.</a:t>
            </a:r>
            <a:endParaRPr sz="2800" b="0" i="0" u="none" strike="noStrike" cap="none">
              <a:solidFill>
                <a:schemeClr val="dk1"/>
              </a:solidFill>
              <a:latin typeface="Calibri"/>
              <a:ea typeface="Calibri"/>
              <a:cs typeface="Calibri"/>
              <a:sym typeface="Calibri"/>
            </a:endParaRPr>
          </a:p>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Target is to cover 100 percent asap.</a:t>
            </a:r>
            <a:endParaRPr sz="2800" b="0" i="0" u="none" strike="noStrike" cap="none">
              <a:solidFill>
                <a:schemeClr val="dk1"/>
              </a:solidFill>
              <a:latin typeface="Calibri"/>
              <a:ea typeface="Calibri"/>
              <a:cs typeface="Calibri"/>
              <a:sym typeface="Calibri"/>
            </a:endParaRPr>
          </a:p>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 </a:t>
            </a:r>
            <a:endParaRPr sz="1400" b="0" i="0" u="none" strike="noStrike" cap="none">
              <a:solidFill>
                <a:schemeClr val="dk1"/>
              </a:solidFill>
              <a:latin typeface="Barlow Light"/>
              <a:ea typeface="Barlow Light"/>
              <a:cs typeface="Barlow Light"/>
              <a:sym typeface="Barlow Light"/>
            </a:endParaRPr>
          </a:p>
        </p:txBody>
      </p:sp>
      <p:grpSp>
        <p:nvGrpSpPr>
          <p:cNvPr id="353" name="Google Shape;353;p10"/>
          <p:cNvGrpSpPr/>
          <p:nvPr/>
        </p:nvGrpSpPr>
        <p:grpSpPr>
          <a:xfrm>
            <a:off x="2086610" y="2827246"/>
            <a:ext cx="376487" cy="445098"/>
            <a:chOff x="4636075" y="261925"/>
            <a:chExt cx="401800" cy="475050"/>
          </a:xfrm>
        </p:grpSpPr>
        <p:sp>
          <p:nvSpPr>
            <p:cNvPr id="354" name="Google Shape;354;p10"/>
            <p:cNvSpPr/>
            <p:nvPr/>
          </p:nvSpPr>
          <p:spPr>
            <a:xfrm>
              <a:off x="4665400" y="326650"/>
              <a:ext cx="372475" cy="97100"/>
            </a:xfrm>
            <a:custGeom>
              <a:avLst/>
              <a:gdLst/>
              <a:ahLst/>
              <a:cxnLst/>
              <a:rect l="l" t="t" r="r" b="b"/>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355" name="Google Shape;355;p10"/>
            <p:cNvSpPr/>
            <p:nvPr/>
          </p:nvSpPr>
          <p:spPr>
            <a:xfrm>
              <a:off x="4636075" y="438375"/>
              <a:ext cx="372475" cy="97125"/>
            </a:xfrm>
            <a:custGeom>
              <a:avLst/>
              <a:gdLst/>
              <a:ahLst/>
              <a:cxnLst/>
              <a:rect l="l" t="t" r="r" b="b"/>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356" name="Google Shape;356;p10"/>
            <p:cNvSpPr/>
            <p:nvPr/>
          </p:nvSpPr>
          <p:spPr>
            <a:xfrm>
              <a:off x="4814975" y="261925"/>
              <a:ext cx="44000" cy="50100"/>
            </a:xfrm>
            <a:custGeom>
              <a:avLst/>
              <a:gdLst/>
              <a:ahLst/>
              <a:cxnLst/>
              <a:rect l="l" t="t" r="r" b="b"/>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357" name="Google Shape;357;p10"/>
            <p:cNvSpPr/>
            <p:nvPr/>
          </p:nvSpPr>
          <p:spPr>
            <a:xfrm>
              <a:off x="4814975" y="550125"/>
              <a:ext cx="44000" cy="186850"/>
            </a:xfrm>
            <a:custGeom>
              <a:avLst/>
              <a:gdLst/>
              <a:ahLst/>
              <a:cxnLst/>
              <a:rect l="l" t="t" r="r" b="b"/>
              <a:pathLst>
                <a:path w="1760" h="7474" extrusionOk="0">
                  <a:moveTo>
                    <a:pt x="1" y="0"/>
                  </a:moveTo>
                  <a:lnTo>
                    <a:pt x="1" y="7474"/>
                  </a:lnTo>
                  <a:lnTo>
                    <a:pt x="1759" y="7474"/>
                  </a:lnTo>
                  <a:lnTo>
                    <a:pt x="175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358" name="Google Shape;358;p10"/>
          <p:cNvGrpSpPr/>
          <p:nvPr/>
        </p:nvGrpSpPr>
        <p:grpSpPr>
          <a:xfrm>
            <a:off x="4750981" y="2828047"/>
            <a:ext cx="469602" cy="445108"/>
            <a:chOff x="5300400" y="3670175"/>
            <a:chExt cx="421300" cy="399325"/>
          </a:xfrm>
        </p:grpSpPr>
        <p:sp>
          <p:nvSpPr>
            <p:cNvPr id="359" name="Google Shape;359;p10"/>
            <p:cNvSpPr/>
            <p:nvPr/>
          </p:nvSpPr>
          <p:spPr>
            <a:xfrm>
              <a:off x="5300400" y="3708025"/>
              <a:ext cx="421300" cy="267450"/>
            </a:xfrm>
            <a:custGeom>
              <a:avLst/>
              <a:gdLst/>
              <a:ahLst/>
              <a:cxnLst/>
              <a:rect l="l" t="t" r="r" b="b"/>
              <a:pathLst>
                <a:path w="16852" h="10698" extrusionOk="0">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360" name="Google Shape;360;p10"/>
            <p:cNvSpPr/>
            <p:nvPr/>
          </p:nvSpPr>
          <p:spPr>
            <a:xfrm>
              <a:off x="5498825" y="3670175"/>
              <a:ext cx="24450" cy="25650"/>
            </a:xfrm>
            <a:custGeom>
              <a:avLst/>
              <a:gdLst/>
              <a:ahLst/>
              <a:cxnLst/>
              <a:rect l="l" t="t" r="r" b="b"/>
              <a:pathLst>
                <a:path w="978" h="1026" extrusionOk="0">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361" name="Google Shape;361;p10"/>
            <p:cNvSpPr/>
            <p:nvPr/>
          </p:nvSpPr>
          <p:spPr>
            <a:xfrm>
              <a:off x="5366325" y="3987675"/>
              <a:ext cx="61100" cy="81825"/>
            </a:xfrm>
            <a:custGeom>
              <a:avLst/>
              <a:gdLst/>
              <a:ahLst/>
              <a:cxnLst/>
              <a:rect l="l" t="t" r="r" b="b"/>
              <a:pathLst>
                <a:path w="2444" h="3273" extrusionOk="0">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362" name="Google Shape;362;p10"/>
            <p:cNvSpPr/>
            <p:nvPr/>
          </p:nvSpPr>
          <p:spPr>
            <a:xfrm>
              <a:off x="5594700" y="3987675"/>
              <a:ext cx="61075" cy="81825"/>
            </a:xfrm>
            <a:custGeom>
              <a:avLst/>
              <a:gdLst/>
              <a:ahLst/>
              <a:cxnLst/>
              <a:rect l="l" t="t" r="r" b="b"/>
              <a:pathLst>
                <a:path w="2443" h="3273" extrusionOk="0">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363" name="Google Shape;363;p10"/>
            <p:cNvSpPr/>
            <p:nvPr/>
          </p:nvSpPr>
          <p:spPr>
            <a:xfrm>
              <a:off x="5324825" y="3732450"/>
              <a:ext cx="372475" cy="218600"/>
            </a:xfrm>
            <a:custGeom>
              <a:avLst/>
              <a:gdLst/>
              <a:ahLst/>
              <a:cxnLst/>
              <a:rect l="l" t="t" r="r" b="b"/>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364" name="Google Shape;364;p10"/>
          <p:cNvGrpSpPr/>
          <p:nvPr/>
        </p:nvGrpSpPr>
        <p:grpSpPr>
          <a:xfrm>
            <a:off x="7368433" y="2790097"/>
            <a:ext cx="484953" cy="477780"/>
            <a:chOff x="5970800" y="1619250"/>
            <a:chExt cx="428650" cy="456725"/>
          </a:xfrm>
        </p:grpSpPr>
        <p:sp>
          <p:nvSpPr>
            <p:cNvPr id="365" name="Google Shape;365;p10"/>
            <p:cNvSpPr/>
            <p:nvPr/>
          </p:nvSpPr>
          <p:spPr>
            <a:xfrm>
              <a:off x="5970800" y="1674200"/>
              <a:ext cx="377975" cy="377950"/>
            </a:xfrm>
            <a:custGeom>
              <a:avLst/>
              <a:gdLst/>
              <a:ahLst/>
              <a:cxnLst/>
              <a:rect l="l" t="t" r="r" b="b"/>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366" name="Google Shape;366;p10"/>
            <p:cNvSpPr/>
            <p:nvPr/>
          </p:nvSpPr>
          <p:spPr>
            <a:xfrm>
              <a:off x="6068500" y="1771875"/>
              <a:ext cx="182575" cy="182600"/>
            </a:xfrm>
            <a:custGeom>
              <a:avLst/>
              <a:gdLst/>
              <a:ahLst/>
              <a:cxnLst/>
              <a:rect l="l" t="t" r="r" b="b"/>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367" name="Google Shape;367;p10"/>
            <p:cNvSpPr/>
            <p:nvPr/>
          </p:nvSpPr>
          <p:spPr>
            <a:xfrm>
              <a:off x="5981175" y="2005125"/>
              <a:ext cx="75125" cy="70850"/>
            </a:xfrm>
            <a:custGeom>
              <a:avLst/>
              <a:gdLst/>
              <a:ahLst/>
              <a:cxnLst/>
              <a:rect l="l" t="t" r="r" b="b"/>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368" name="Google Shape;368;p10"/>
            <p:cNvSpPr/>
            <p:nvPr/>
          </p:nvSpPr>
          <p:spPr>
            <a:xfrm>
              <a:off x="6263875" y="2005125"/>
              <a:ext cx="74525" cy="70850"/>
            </a:xfrm>
            <a:custGeom>
              <a:avLst/>
              <a:gdLst/>
              <a:ahLst/>
              <a:cxnLst/>
              <a:rect l="l" t="t" r="r" b="b"/>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369" name="Google Shape;369;p10"/>
            <p:cNvSpPr/>
            <p:nvPr/>
          </p:nvSpPr>
          <p:spPr>
            <a:xfrm>
              <a:off x="6147875" y="1619250"/>
              <a:ext cx="251575" cy="255850"/>
            </a:xfrm>
            <a:custGeom>
              <a:avLst/>
              <a:gdLst/>
              <a:ahLst/>
              <a:cxnLst/>
              <a:rect l="l" t="t" r="r" b="b"/>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sp>
        <p:nvSpPr>
          <p:cNvPr id="371" name="Google Shape;371;p10"/>
          <p:cNvSpPr/>
          <p:nvPr/>
        </p:nvSpPr>
        <p:spPr>
          <a:xfrm rot="5400000">
            <a:off x="8362043" y="3028043"/>
            <a:ext cx="6858001" cy="801915"/>
          </a:xfrm>
          <a:prstGeom prst="rect">
            <a:avLst/>
          </a:prstGeom>
          <a:solidFill>
            <a:srgbClr val="4398F1">
              <a:alpha val="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grpSp>
        <p:nvGrpSpPr>
          <p:cNvPr id="372" name="Google Shape;372;p10"/>
          <p:cNvGrpSpPr/>
          <p:nvPr/>
        </p:nvGrpSpPr>
        <p:grpSpPr>
          <a:xfrm>
            <a:off x="11688477" y="1994914"/>
            <a:ext cx="323151" cy="2868174"/>
            <a:chOff x="-18106" y="1"/>
            <a:chExt cx="646301" cy="5736346"/>
          </a:xfrm>
        </p:grpSpPr>
        <p:sp>
          <p:nvSpPr>
            <p:cNvPr id="373" name="Google Shape;373;p10"/>
            <p:cNvSpPr/>
            <p:nvPr/>
          </p:nvSpPr>
          <p:spPr>
            <a:xfrm flipH="1">
              <a:off x="140546" y="2069732"/>
              <a:ext cx="111265" cy="111261"/>
            </a:xfrm>
            <a:prstGeom prst="ellipse">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374" name="Google Shape;374;p10"/>
            <p:cNvSpPr/>
            <p:nvPr/>
          </p:nvSpPr>
          <p:spPr>
            <a:xfrm flipH="1">
              <a:off x="140546" y="2455739"/>
              <a:ext cx="111265" cy="111261"/>
            </a:xfrm>
            <a:prstGeom prst="ellipse">
              <a:avLst/>
            </a:prstGeom>
            <a:solidFill>
              <a:srgbClr val="000000">
                <a:alpha val="80000"/>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375" name="Google Shape;375;p10"/>
            <p:cNvSpPr/>
            <p:nvPr/>
          </p:nvSpPr>
          <p:spPr>
            <a:xfrm flipH="1">
              <a:off x="140546" y="2841744"/>
              <a:ext cx="111265" cy="111261"/>
            </a:xfrm>
            <a:prstGeom prst="ellipse">
              <a:avLst/>
            </a:prstGeom>
            <a:solidFill>
              <a:srgbClr val="000000">
                <a:alpha val="4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376" name="Google Shape;376;p10"/>
            <p:cNvSpPr/>
            <p:nvPr/>
          </p:nvSpPr>
          <p:spPr>
            <a:xfrm flipH="1">
              <a:off x="140546" y="3220981"/>
              <a:ext cx="111265" cy="111261"/>
            </a:xfrm>
            <a:prstGeom prst="ellipse">
              <a:avLst/>
            </a:prstGeom>
            <a:solidFill>
              <a:srgbClr val="000000">
                <a:alpha val="29019"/>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377" name="Google Shape;377;p10"/>
            <p:cNvSpPr/>
            <p:nvPr/>
          </p:nvSpPr>
          <p:spPr>
            <a:xfrm flipH="1">
              <a:off x="140546" y="3599022"/>
              <a:ext cx="111265" cy="111261"/>
            </a:xfrm>
            <a:prstGeom prst="ellipse">
              <a:avLst/>
            </a:prstGeom>
            <a:solidFill>
              <a:srgbClr val="000000">
                <a:alpha val="9803"/>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378" name="Google Shape;378;p10"/>
            <p:cNvSpPr/>
            <p:nvPr/>
          </p:nvSpPr>
          <p:spPr>
            <a:xfrm rot="5400000">
              <a:off x="-326599" y="5017391"/>
              <a:ext cx="1045554" cy="392357"/>
            </a:xfrm>
            <a:prstGeom prst="rightArrow">
              <a:avLst>
                <a:gd name="adj1" fmla="val 8730"/>
                <a:gd name="adj2" fmla="val 53642"/>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379" name="Google Shape;379;p10"/>
            <p:cNvSpPr txBox="1"/>
            <p:nvPr/>
          </p:nvSpPr>
          <p:spPr>
            <a:xfrm rot="5400000">
              <a:off x="-350117" y="332012"/>
              <a:ext cx="1310323" cy="646301"/>
            </a:xfrm>
            <a:prstGeom prst="rect">
              <a:avLst/>
            </a:prstGeom>
            <a:noFill/>
            <a:ln>
              <a:noFill/>
            </a:ln>
          </p:spPr>
          <p:txBody>
            <a:bodyPr spcFirstLastPara="1" wrap="square" lIns="45700" tIns="45700" rIns="45700" bIns="45700" anchor="t" anchorCtr="0">
              <a:spAutoFit/>
            </a:bodyPr>
            <a:lstStyle/>
            <a:p>
              <a:pPr marL="0" marR="0" lvl="0" indent="0" algn="just" rtl="0">
                <a:lnSpc>
                  <a:spcPct val="150000"/>
                </a:lnSpc>
                <a:spcBef>
                  <a:spcPts val="0"/>
                </a:spcBef>
                <a:spcAft>
                  <a:spcPts val="0"/>
                </a:spcAft>
                <a:buClr>
                  <a:srgbClr val="000000"/>
                </a:buClr>
                <a:buSzPts val="1000"/>
                <a:buFont typeface="Arial"/>
                <a:buNone/>
              </a:pPr>
              <a:r>
                <a:rPr lang="en-US" sz="1000" b="1" i="0" u="none" strike="noStrike" cap="none">
                  <a:solidFill>
                    <a:srgbClr val="000000"/>
                  </a:solidFill>
                  <a:latin typeface="Open Sans"/>
                  <a:ea typeface="Open Sans"/>
                  <a:cs typeface="Open Sans"/>
                  <a:sym typeface="Open Sans"/>
                </a:rPr>
                <a:t>Next</a:t>
              </a:r>
              <a:endParaRPr sz="9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pic>
        <p:nvPicPr>
          <p:cNvPr id="384" name="Google Shape;384;p11"/>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386" name="Google Shape;386;p11"/>
          <p:cNvPicPr preferRelativeResize="0"/>
          <p:nvPr/>
        </p:nvPicPr>
        <p:blipFill rotWithShape="1">
          <a:blip r:embed="rId4">
            <a:alphaModFix amt="12000"/>
          </a:blip>
          <a:srcRect/>
          <a:stretch/>
        </p:blipFill>
        <p:spPr>
          <a:xfrm rot="-5400000">
            <a:off x="-575970" y="1572510"/>
            <a:ext cx="1849528" cy="1934891"/>
          </a:xfrm>
          <a:prstGeom prst="rect">
            <a:avLst/>
          </a:prstGeom>
          <a:noFill/>
          <a:ln>
            <a:noFill/>
          </a:ln>
        </p:spPr>
      </p:pic>
      <p:pic>
        <p:nvPicPr>
          <p:cNvPr id="387" name="Google Shape;387;p11"/>
          <p:cNvPicPr preferRelativeResize="0"/>
          <p:nvPr/>
        </p:nvPicPr>
        <p:blipFill rotWithShape="1">
          <a:blip r:embed="rId5">
            <a:alphaModFix amt="12000"/>
          </a:blip>
          <a:srcRect/>
          <a:stretch/>
        </p:blipFill>
        <p:spPr>
          <a:xfrm>
            <a:off x="11375051" y="-833383"/>
            <a:ext cx="1652560" cy="165256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12"/>
          <p:cNvSpPr txBox="1">
            <a:spLocks noGrp="1"/>
          </p:cNvSpPr>
          <p:nvPr>
            <p:ph type="ctrTitle" idx="4294967295"/>
          </p:nvPr>
        </p:nvSpPr>
        <p:spPr>
          <a:xfrm>
            <a:off x="4647564" y="645370"/>
            <a:ext cx="2619084" cy="372000"/>
          </a:xfrm>
          <a:prstGeom prst="rect">
            <a:avLst/>
          </a:prstGeom>
          <a:noFill/>
          <a:ln>
            <a:noFill/>
          </a:ln>
        </p:spPr>
        <p:txBody>
          <a:bodyPr spcFirstLastPara="1" wrap="square" lIns="0" tIns="0" rIns="0" bIns="0" anchor="b" anchorCtr="0">
            <a:noAutofit/>
          </a:bodyPr>
          <a:lstStyle/>
          <a:p>
            <a:pPr marL="0" marR="0" lvl="0" indent="0" algn="l" rtl="0">
              <a:lnSpc>
                <a:spcPct val="80000"/>
              </a:lnSpc>
              <a:spcBef>
                <a:spcPts val="0"/>
              </a:spcBef>
              <a:spcAft>
                <a:spcPts val="0"/>
              </a:spcAft>
              <a:buClr>
                <a:schemeClr val="accent1"/>
              </a:buClr>
              <a:buSzPts val="4800"/>
              <a:buFont typeface="Raleway"/>
              <a:buNone/>
            </a:pPr>
            <a:r>
              <a:rPr lang="en-US" sz="2700" b="1" i="0" u="none" strike="noStrike" cap="none">
                <a:solidFill>
                  <a:srgbClr val="000000"/>
                </a:solidFill>
                <a:latin typeface="Raleway"/>
                <a:ea typeface="Raleway"/>
                <a:cs typeface="Raleway"/>
                <a:sym typeface="Raleway"/>
              </a:rPr>
              <a:t>Case Study - V</a:t>
            </a:r>
            <a:endParaRPr sz="2700" b="1" i="0" u="none" strike="noStrike" cap="none">
              <a:solidFill>
                <a:srgbClr val="000000"/>
              </a:solidFill>
              <a:latin typeface="Raleway"/>
              <a:ea typeface="Raleway"/>
              <a:cs typeface="Raleway"/>
              <a:sym typeface="Raleway"/>
            </a:endParaRPr>
          </a:p>
        </p:txBody>
      </p:sp>
      <p:sp>
        <p:nvSpPr>
          <p:cNvPr id="393" name="Google Shape;393;p12"/>
          <p:cNvSpPr/>
          <p:nvPr/>
        </p:nvSpPr>
        <p:spPr>
          <a:xfrm>
            <a:off x="1937074" y="2593363"/>
            <a:ext cx="2466300" cy="3952500"/>
          </a:xfrm>
          <a:prstGeom prst="round2DiagRect">
            <a:avLst>
              <a:gd name="adj1" fmla="val 0"/>
              <a:gd name="adj2" fmla="val 17764"/>
            </a:avLst>
          </a:prstGeom>
          <a:solidFill>
            <a:srgbClr val="0B539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394" name="Google Shape;394;p12"/>
          <p:cNvSpPr txBox="1"/>
          <p:nvPr/>
        </p:nvSpPr>
        <p:spPr>
          <a:xfrm>
            <a:off x="2386657" y="2759049"/>
            <a:ext cx="1964100" cy="4578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Objective</a:t>
            </a:r>
            <a:endParaRPr sz="2134" b="0" i="0" u="none" strike="noStrike" cap="none">
              <a:solidFill>
                <a:srgbClr val="FFFFFF"/>
              </a:solidFill>
              <a:latin typeface="Barlow"/>
              <a:ea typeface="Barlow"/>
              <a:cs typeface="Barlow"/>
              <a:sym typeface="Barlow"/>
            </a:endParaRPr>
          </a:p>
        </p:txBody>
      </p:sp>
      <p:sp>
        <p:nvSpPr>
          <p:cNvPr id="395" name="Google Shape;395;p12"/>
          <p:cNvSpPr txBox="1"/>
          <p:nvPr/>
        </p:nvSpPr>
        <p:spPr>
          <a:xfrm>
            <a:off x="1944386" y="3566767"/>
            <a:ext cx="2337600" cy="1097555"/>
          </a:xfrm>
          <a:prstGeom prst="rect">
            <a:avLst/>
          </a:prstGeom>
          <a:solidFill>
            <a:srgbClr val="0B5394"/>
          </a:solidFill>
          <a:ln>
            <a:noFill/>
          </a:ln>
        </p:spPr>
        <p:txBody>
          <a:bodyPr spcFirstLastPara="1" wrap="square" lIns="121900" tIns="121900" rIns="121900" bIns="121900" anchor="t" anchorCtr="0">
            <a:noAutofit/>
          </a:bodyPr>
          <a:lstStyle/>
          <a:p>
            <a:pPr marL="0" marR="0" lvl="0" indent="0" algn="l" rtl="0">
              <a:lnSpc>
                <a:spcPct val="115000"/>
              </a:lnSpc>
              <a:spcBef>
                <a:spcPts val="2134"/>
              </a:spcBef>
              <a:spcAft>
                <a:spcPts val="2134"/>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p:txBody>
      </p:sp>
      <p:sp>
        <p:nvSpPr>
          <p:cNvPr id="396" name="Google Shape;396;p12"/>
          <p:cNvSpPr/>
          <p:nvPr/>
        </p:nvSpPr>
        <p:spPr>
          <a:xfrm rot="-5400000" flipH="1">
            <a:off x="3810533" y="3350263"/>
            <a:ext cx="3898200" cy="2438700"/>
          </a:xfrm>
          <a:prstGeom prst="round2DiagRect">
            <a:avLst>
              <a:gd name="adj1" fmla="val 0"/>
              <a:gd name="adj2" fmla="val 17764"/>
            </a:avLst>
          </a:prstGeom>
          <a:solidFill>
            <a:srgbClr val="00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397" name="Google Shape;397;p12"/>
          <p:cNvSpPr/>
          <p:nvPr/>
        </p:nvSpPr>
        <p:spPr>
          <a:xfrm>
            <a:off x="7205150" y="2645650"/>
            <a:ext cx="2438700" cy="3921600"/>
          </a:xfrm>
          <a:prstGeom prst="round2DiagRect">
            <a:avLst>
              <a:gd name="adj1" fmla="val 0"/>
              <a:gd name="adj2" fmla="val 17764"/>
            </a:avLst>
          </a:prstGeom>
          <a:solidFill>
            <a:srgbClr val="6AA84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398" name="Google Shape;398;p12"/>
          <p:cNvSpPr txBox="1"/>
          <p:nvPr/>
        </p:nvSpPr>
        <p:spPr>
          <a:xfrm>
            <a:off x="5116660" y="2747581"/>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Challenges</a:t>
            </a:r>
            <a:endParaRPr sz="2134" b="0" i="0" u="none" strike="noStrike" cap="none">
              <a:solidFill>
                <a:srgbClr val="FFFFFF"/>
              </a:solidFill>
              <a:latin typeface="Barlow"/>
              <a:ea typeface="Barlow"/>
              <a:cs typeface="Barlow"/>
              <a:sym typeface="Barlow"/>
            </a:endParaRPr>
          </a:p>
        </p:txBody>
      </p:sp>
      <p:sp>
        <p:nvSpPr>
          <p:cNvPr id="399" name="Google Shape;399;p12"/>
          <p:cNvSpPr txBox="1"/>
          <p:nvPr/>
        </p:nvSpPr>
        <p:spPr>
          <a:xfrm>
            <a:off x="7895023" y="2779628"/>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Solutions</a:t>
            </a:r>
            <a:endParaRPr sz="2134" b="0" i="0" u="none" strike="noStrike" cap="none">
              <a:solidFill>
                <a:srgbClr val="FFFFFF"/>
              </a:solidFill>
              <a:latin typeface="Barlow"/>
              <a:ea typeface="Barlow"/>
              <a:cs typeface="Barlow"/>
              <a:sym typeface="Barlow"/>
            </a:endParaRPr>
          </a:p>
        </p:txBody>
      </p:sp>
      <p:sp>
        <p:nvSpPr>
          <p:cNvPr id="400" name="Google Shape;400;p12"/>
          <p:cNvSpPr txBox="1"/>
          <p:nvPr/>
        </p:nvSpPr>
        <p:spPr>
          <a:xfrm>
            <a:off x="4642919" y="3309195"/>
            <a:ext cx="2358000" cy="1449028"/>
          </a:xfrm>
          <a:prstGeom prst="rect">
            <a:avLst/>
          </a:prstGeom>
          <a:noFill/>
          <a:ln>
            <a:noFill/>
          </a:ln>
        </p:spPr>
        <p:txBody>
          <a:bodyPr spcFirstLastPara="1" wrap="square" lIns="121900" tIns="121900" rIns="121900" bIns="121900" anchor="t" anchorCtr="0">
            <a:noAutofit/>
          </a:bodyPr>
          <a:lstStyle/>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Respective vendors should be able to view requirements shared to them and share candidate for the same. </a:t>
            </a:r>
            <a:endParaRPr sz="1200" b="1" i="0" u="none" strike="noStrike" cap="none">
              <a:solidFill>
                <a:srgbClr val="FFFFFF"/>
              </a:solidFill>
              <a:latin typeface="Barlow"/>
              <a:ea typeface="Barlow"/>
              <a:cs typeface="Barlow"/>
              <a:sym typeface="Barlow"/>
            </a:endParaRPr>
          </a:p>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Insights of vendor performance.</a:t>
            </a:r>
            <a:endParaRPr sz="1400" b="0" i="0" u="none" strike="noStrike" cap="none">
              <a:solidFill>
                <a:srgbClr val="000000"/>
              </a:solidFill>
              <a:latin typeface="Arial"/>
              <a:ea typeface="Arial"/>
              <a:cs typeface="Arial"/>
              <a:sym typeface="Arial"/>
            </a:endParaRPr>
          </a:p>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Managing a single  notifications system throughout the workflows .</a:t>
            </a:r>
            <a:endParaRPr sz="1200" b="1" i="0" u="none" strike="noStrike" cap="none">
              <a:solidFill>
                <a:srgbClr val="FFFFFF"/>
              </a:solidFill>
              <a:latin typeface="Barlow"/>
              <a:ea typeface="Barlow"/>
              <a:cs typeface="Barlow"/>
              <a:sym typeface="Barlow"/>
            </a:endParaRPr>
          </a:p>
        </p:txBody>
      </p:sp>
      <p:sp>
        <p:nvSpPr>
          <p:cNvPr id="401" name="Google Shape;401;p12"/>
          <p:cNvSpPr txBox="1"/>
          <p:nvPr/>
        </p:nvSpPr>
        <p:spPr>
          <a:xfrm>
            <a:off x="7225010" y="2987949"/>
            <a:ext cx="2358000" cy="1101714"/>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Provided a platform to handle recruitment process from creating requisition to finalizing candidate. </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Common Data warehouse established to merge all the Vendors reports under one Vendor performance.</a:t>
            </a: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Tracking the workflows via notifications and tabs on screens</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chemeClr val="dk1"/>
              </a:solidFill>
              <a:latin typeface="Calibri"/>
              <a:ea typeface="Calibri"/>
              <a:cs typeface="Calibri"/>
              <a:sym typeface="Calibri"/>
            </a:endParaRPr>
          </a:p>
        </p:txBody>
      </p:sp>
      <p:sp>
        <p:nvSpPr>
          <p:cNvPr id="402" name="Google Shape;402;p12"/>
          <p:cNvSpPr txBox="1">
            <a:spLocks noGrp="1"/>
          </p:cNvSpPr>
          <p:nvPr>
            <p:ph type="subTitle" idx="4294967295"/>
          </p:nvPr>
        </p:nvSpPr>
        <p:spPr>
          <a:xfrm>
            <a:off x="1879947" y="1314629"/>
            <a:ext cx="8056950" cy="1046400"/>
          </a:xfrm>
          <a:prstGeom prst="rect">
            <a:avLst/>
          </a:prstGeom>
          <a:noFill/>
          <a:ln>
            <a:noFill/>
          </a:ln>
        </p:spPr>
        <p:txBody>
          <a:bodyPr spcFirstLastPara="1" wrap="square" lIns="0" tIns="0" rIns="0" bIns="0" anchor="t" anchorCtr="0">
            <a:noAutofit/>
          </a:bodyPr>
          <a:lstStyle/>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An organization wanted to do the whole process till business requirement created to interview with panelist on the single portal. Which consist of Business Stack Holders, Vendors, HR, panelists.</a:t>
            </a:r>
            <a:endParaRPr sz="1400" b="0" i="0" u="none" strike="noStrike" cap="none">
              <a:solidFill>
                <a:schemeClr val="dk1"/>
              </a:solidFill>
              <a:latin typeface="Barlow Light"/>
              <a:ea typeface="Barlow Light"/>
              <a:cs typeface="Barlow Light"/>
              <a:sym typeface="Barlow Light"/>
            </a:endParaRPr>
          </a:p>
        </p:txBody>
      </p:sp>
      <p:grpSp>
        <p:nvGrpSpPr>
          <p:cNvPr id="403" name="Google Shape;403;p12"/>
          <p:cNvGrpSpPr/>
          <p:nvPr/>
        </p:nvGrpSpPr>
        <p:grpSpPr>
          <a:xfrm>
            <a:off x="2086610" y="2827246"/>
            <a:ext cx="376487" cy="445098"/>
            <a:chOff x="4636075" y="261925"/>
            <a:chExt cx="401800" cy="475050"/>
          </a:xfrm>
        </p:grpSpPr>
        <p:sp>
          <p:nvSpPr>
            <p:cNvPr id="404" name="Google Shape;404;p12"/>
            <p:cNvSpPr/>
            <p:nvPr/>
          </p:nvSpPr>
          <p:spPr>
            <a:xfrm>
              <a:off x="4665400" y="326650"/>
              <a:ext cx="372475" cy="97100"/>
            </a:xfrm>
            <a:custGeom>
              <a:avLst/>
              <a:gdLst/>
              <a:ahLst/>
              <a:cxnLst/>
              <a:rect l="l" t="t" r="r" b="b"/>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405" name="Google Shape;405;p12"/>
            <p:cNvSpPr/>
            <p:nvPr/>
          </p:nvSpPr>
          <p:spPr>
            <a:xfrm>
              <a:off x="4636075" y="438375"/>
              <a:ext cx="372475" cy="97125"/>
            </a:xfrm>
            <a:custGeom>
              <a:avLst/>
              <a:gdLst/>
              <a:ahLst/>
              <a:cxnLst/>
              <a:rect l="l" t="t" r="r" b="b"/>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406" name="Google Shape;406;p12"/>
            <p:cNvSpPr/>
            <p:nvPr/>
          </p:nvSpPr>
          <p:spPr>
            <a:xfrm>
              <a:off x="4814975" y="261925"/>
              <a:ext cx="44000" cy="50100"/>
            </a:xfrm>
            <a:custGeom>
              <a:avLst/>
              <a:gdLst/>
              <a:ahLst/>
              <a:cxnLst/>
              <a:rect l="l" t="t" r="r" b="b"/>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407" name="Google Shape;407;p12"/>
            <p:cNvSpPr/>
            <p:nvPr/>
          </p:nvSpPr>
          <p:spPr>
            <a:xfrm>
              <a:off x="4814975" y="550125"/>
              <a:ext cx="44000" cy="186850"/>
            </a:xfrm>
            <a:custGeom>
              <a:avLst/>
              <a:gdLst/>
              <a:ahLst/>
              <a:cxnLst/>
              <a:rect l="l" t="t" r="r" b="b"/>
              <a:pathLst>
                <a:path w="1760" h="7474" extrusionOk="0">
                  <a:moveTo>
                    <a:pt x="1" y="0"/>
                  </a:moveTo>
                  <a:lnTo>
                    <a:pt x="1" y="7474"/>
                  </a:lnTo>
                  <a:lnTo>
                    <a:pt x="1759" y="7474"/>
                  </a:lnTo>
                  <a:lnTo>
                    <a:pt x="175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408" name="Google Shape;408;p12"/>
          <p:cNvGrpSpPr/>
          <p:nvPr/>
        </p:nvGrpSpPr>
        <p:grpSpPr>
          <a:xfrm>
            <a:off x="4750981" y="2828047"/>
            <a:ext cx="469602" cy="445108"/>
            <a:chOff x="5300400" y="3670175"/>
            <a:chExt cx="421300" cy="399325"/>
          </a:xfrm>
        </p:grpSpPr>
        <p:sp>
          <p:nvSpPr>
            <p:cNvPr id="409" name="Google Shape;409;p12"/>
            <p:cNvSpPr/>
            <p:nvPr/>
          </p:nvSpPr>
          <p:spPr>
            <a:xfrm>
              <a:off x="5300400" y="3708025"/>
              <a:ext cx="421300" cy="267450"/>
            </a:xfrm>
            <a:custGeom>
              <a:avLst/>
              <a:gdLst/>
              <a:ahLst/>
              <a:cxnLst/>
              <a:rect l="l" t="t" r="r" b="b"/>
              <a:pathLst>
                <a:path w="16852" h="10698" extrusionOk="0">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410" name="Google Shape;410;p12"/>
            <p:cNvSpPr/>
            <p:nvPr/>
          </p:nvSpPr>
          <p:spPr>
            <a:xfrm>
              <a:off x="5498825" y="3670175"/>
              <a:ext cx="24450" cy="25650"/>
            </a:xfrm>
            <a:custGeom>
              <a:avLst/>
              <a:gdLst/>
              <a:ahLst/>
              <a:cxnLst/>
              <a:rect l="l" t="t" r="r" b="b"/>
              <a:pathLst>
                <a:path w="978" h="1026" extrusionOk="0">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411" name="Google Shape;411;p12"/>
            <p:cNvSpPr/>
            <p:nvPr/>
          </p:nvSpPr>
          <p:spPr>
            <a:xfrm>
              <a:off x="5366325" y="3987675"/>
              <a:ext cx="61100" cy="81825"/>
            </a:xfrm>
            <a:custGeom>
              <a:avLst/>
              <a:gdLst/>
              <a:ahLst/>
              <a:cxnLst/>
              <a:rect l="l" t="t" r="r" b="b"/>
              <a:pathLst>
                <a:path w="2444" h="3273" extrusionOk="0">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412" name="Google Shape;412;p12"/>
            <p:cNvSpPr/>
            <p:nvPr/>
          </p:nvSpPr>
          <p:spPr>
            <a:xfrm>
              <a:off x="5594700" y="3987675"/>
              <a:ext cx="61075" cy="81825"/>
            </a:xfrm>
            <a:custGeom>
              <a:avLst/>
              <a:gdLst/>
              <a:ahLst/>
              <a:cxnLst/>
              <a:rect l="l" t="t" r="r" b="b"/>
              <a:pathLst>
                <a:path w="2443" h="3273" extrusionOk="0">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413" name="Google Shape;413;p12"/>
            <p:cNvSpPr/>
            <p:nvPr/>
          </p:nvSpPr>
          <p:spPr>
            <a:xfrm>
              <a:off x="5324825" y="3732450"/>
              <a:ext cx="372475" cy="218600"/>
            </a:xfrm>
            <a:custGeom>
              <a:avLst/>
              <a:gdLst/>
              <a:ahLst/>
              <a:cxnLst/>
              <a:rect l="l" t="t" r="r" b="b"/>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414" name="Google Shape;414;p12"/>
          <p:cNvGrpSpPr/>
          <p:nvPr/>
        </p:nvGrpSpPr>
        <p:grpSpPr>
          <a:xfrm>
            <a:off x="7368433" y="2790097"/>
            <a:ext cx="484953" cy="477780"/>
            <a:chOff x="5970800" y="1619250"/>
            <a:chExt cx="428650" cy="456725"/>
          </a:xfrm>
        </p:grpSpPr>
        <p:sp>
          <p:nvSpPr>
            <p:cNvPr id="415" name="Google Shape;415;p12"/>
            <p:cNvSpPr/>
            <p:nvPr/>
          </p:nvSpPr>
          <p:spPr>
            <a:xfrm>
              <a:off x="5970800" y="1674200"/>
              <a:ext cx="377975" cy="377950"/>
            </a:xfrm>
            <a:custGeom>
              <a:avLst/>
              <a:gdLst/>
              <a:ahLst/>
              <a:cxnLst/>
              <a:rect l="l" t="t" r="r" b="b"/>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416" name="Google Shape;416;p12"/>
            <p:cNvSpPr/>
            <p:nvPr/>
          </p:nvSpPr>
          <p:spPr>
            <a:xfrm>
              <a:off x="6068500" y="1771875"/>
              <a:ext cx="182575" cy="182600"/>
            </a:xfrm>
            <a:custGeom>
              <a:avLst/>
              <a:gdLst/>
              <a:ahLst/>
              <a:cxnLst/>
              <a:rect l="l" t="t" r="r" b="b"/>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417" name="Google Shape;417;p12"/>
            <p:cNvSpPr/>
            <p:nvPr/>
          </p:nvSpPr>
          <p:spPr>
            <a:xfrm>
              <a:off x="5981175" y="2005125"/>
              <a:ext cx="75125" cy="70850"/>
            </a:xfrm>
            <a:custGeom>
              <a:avLst/>
              <a:gdLst/>
              <a:ahLst/>
              <a:cxnLst/>
              <a:rect l="l" t="t" r="r" b="b"/>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418" name="Google Shape;418;p12"/>
            <p:cNvSpPr/>
            <p:nvPr/>
          </p:nvSpPr>
          <p:spPr>
            <a:xfrm>
              <a:off x="6263875" y="2005125"/>
              <a:ext cx="74525" cy="70850"/>
            </a:xfrm>
            <a:custGeom>
              <a:avLst/>
              <a:gdLst/>
              <a:ahLst/>
              <a:cxnLst/>
              <a:rect l="l" t="t" r="r" b="b"/>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419" name="Google Shape;419;p12"/>
            <p:cNvSpPr/>
            <p:nvPr/>
          </p:nvSpPr>
          <p:spPr>
            <a:xfrm>
              <a:off x="6147875" y="1619250"/>
              <a:ext cx="251575" cy="255850"/>
            </a:xfrm>
            <a:custGeom>
              <a:avLst/>
              <a:gdLst/>
              <a:ahLst/>
              <a:cxnLst/>
              <a:rect l="l" t="t" r="r" b="b"/>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sp>
        <p:nvSpPr>
          <p:cNvPr id="421" name="Google Shape;421;p12"/>
          <p:cNvSpPr/>
          <p:nvPr/>
        </p:nvSpPr>
        <p:spPr>
          <a:xfrm rot="5400000">
            <a:off x="8362043" y="3028043"/>
            <a:ext cx="6858001" cy="801915"/>
          </a:xfrm>
          <a:prstGeom prst="rect">
            <a:avLst/>
          </a:prstGeom>
          <a:solidFill>
            <a:srgbClr val="4398F1">
              <a:alpha val="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grpSp>
        <p:nvGrpSpPr>
          <p:cNvPr id="422" name="Google Shape;422;p12"/>
          <p:cNvGrpSpPr/>
          <p:nvPr/>
        </p:nvGrpSpPr>
        <p:grpSpPr>
          <a:xfrm>
            <a:off x="11688477" y="1994914"/>
            <a:ext cx="323151" cy="2868174"/>
            <a:chOff x="-18106" y="1"/>
            <a:chExt cx="646301" cy="5736346"/>
          </a:xfrm>
        </p:grpSpPr>
        <p:sp>
          <p:nvSpPr>
            <p:cNvPr id="423" name="Google Shape;423;p12"/>
            <p:cNvSpPr/>
            <p:nvPr/>
          </p:nvSpPr>
          <p:spPr>
            <a:xfrm flipH="1">
              <a:off x="140546" y="2069732"/>
              <a:ext cx="111265" cy="111261"/>
            </a:xfrm>
            <a:prstGeom prst="ellipse">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424" name="Google Shape;424;p12"/>
            <p:cNvSpPr/>
            <p:nvPr/>
          </p:nvSpPr>
          <p:spPr>
            <a:xfrm flipH="1">
              <a:off x="140546" y="2455739"/>
              <a:ext cx="111265" cy="111261"/>
            </a:xfrm>
            <a:prstGeom prst="ellipse">
              <a:avLst/>
            </a:prstGeom>
            <a:solidFill>
              <a:srgbClr val="000000">
                <a:alpha val="80000"/>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425" name="Google Shape;425;p12"/>
            <p:cNvSpPr/>
            <p:nvPr/>
          </p:nvSpPr>
          <p:spPr>
            <a:xfrm flipH="1">
              <a:off x="140546" y="2841744"/>
              <a:ext cx="111265" cy="111261"/>
            </a:xfrm>
            <a:prstGeom prst="ellipse">
              <a:avLst/>
            </a:prstGeom>
            <a:solidFill>
              <a:srgbClr val="000000">
                <a:alpha val="4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426" name="Google Shape;426;p12"/>
            <p:cNvSpPr/>
            <p:nvPr/>
          </p:nvSpPr>
          <p:spPr>
            <a:xfrm flipH="1">
              <a:off x="140546" y="3220981"/>
              <a:ext cx="111265" cy="111261"/>
            </a:xfrm>
            <a:prstGeom prst="ellipse">
              <a:avLst/>
            </a:prstGeom>
            <a:solidFill>
              <a:srgbClr val="000000">
                <a:alpha val="29019"/>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427" name="Google Shape;427;p12"/>
            <p:cNvSpPr/>
            <p:nvPr/>
          </p:nvSpPr>
          <p:spPr>
            <a:xfrm flipH="1">
              <a:off x="140546" y="3599022"/>
              <a:ext cx="111265" cy="111261"/>
            </a:xfrm>
            <a:prstGeom prst="ellipse">
              <a:avLst/>
            </a:prstGeom>
            <a:solidFill>
              <a:srgbClr val="000000">
                <a:alpha val="9803"/>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428" name="Google Shape;428;p12"/>
            <p:cNvSpPr/>
            <p:nvPr/>
          </p:nvSpPr>
          <p:spPr>
            <a:xfrm rot="5400000">
              <a:off x="-326599" y="5017391"/>
              <a:ext cx="1045554" cy="392357"/>
            </a:xfrm>
            <a:prstGeom prst="rightArrow">
              <a:avLst>
                <a:gd name="adj1" fmla="val 8730"/>
                <a:gd name="adj2" fmla="val 53642"/>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429" name="Google Shape;429;p12"/>
            <p:cNvSpPr txBox="1"/>
            <p:nvPr/>
          </p:nvSpPr>
          <p:spPr>
            <a:xfrm rot="5400000">
              <a:off x="-350117" y="332012"/>
              <a:ext cx="1310323" cy="646301"/>
            </a:xfrm>
            <a:prstGeom prst="rect">
              <a:avLst/>
            </a:prstGeom>
            <a:noFill/>
            <a:ln>
              <a:noFill/>
            </a:ln>
          </p:spPr>
          <p:txBody>
            <a:bodyPr spcFirstLastPara="1" wrap="square" lIns="45700" tIns="45700" rIns="45700" bIns="45700" anchor="t" anchorCtr="0">
              <a:spAutoFit/>
            </a:bodyPr>
            <a:lstStyle/>
            <a:p>
              <a:pPr marL="0" marR="0" lvl="0" indent="0" algn="just" rtl="0">
                <a:lnSpc>
                  <a:spcPct val="150000"/>
                </a:lnSpc>
                <a:spcBef>
                  <a:spcPts val="0"/>
                </a:spcBef>
                <a:spcAft>
                  <a:spcPts val="0"/>
                </a:spcAft>
                <a:buClr>
                  <a:srgbClr val="000000"/>
                </a:buClr>
                <a:buSzPts val="1000"/>
                <a:buFont typeface="Arial"/>
                <a:buNone/>
              </a:pPr>
              <a:r>
                <a:rPr lang="en-US" sz="1000" b="1" i="0" u="none" strike="noStrike" cap="none">
                  <a:solidFill>
                    <a:srgbClr val="000000"/>
                  </a:solidFill>
                  <a:latin typeface="Open Sans"/>
                  <a:ea typeface="Open Sans"/>
                  <a:cs typeface="Open Sans"/>
                  <a:sym typeface="Open Sans"/>
                </a:rPr>
                <a:t>Next</a:t>
              </a:r>
              <a:endParaRPr sz="900" b="0" i="0" u="none" strike="noStrike" cap="none">
                <a:solidFill>
                  <a:schemeClr val="dk1"/>
                </a:solidFill>
                <a:latin typeface="Calibri"/>
                <a:ea typeface="Calibri"/>
                <a:cs typeface="Calibri"/>
                <a:sym typeface="Calibri"/>
              </a:endParaRPr>
            </a:p>
          </p:txBody>
        </p:sp>
      </p:grpSp>
      <p:sp>
        <p:nvSpPr>
          <p:cNvPr id="430" name="Google Shape;430;p12"/>
          <p:cNvSpPr txBox="1"/>
          <p:nvPr/>
        </p:nvSpPr>
        <p:spPr>
          <a:xfrm>
            <a:off x="2006633" y="3294601"/>
            <a:ext cx="2337600" cy="1178247"/>
          </a:xfrm>
          <a:prstGeom prst="rect">
            <a:avLst/>
          </a:prstGeom>
          <a:solidFill>
            <a:srgbClr val="0B5394"/>
          </a:solidFill>
          <a:ln>
            <a:noFill/>
          </a:ln>
        </p:spPr>
        <p:txBody>
          <a:bodyPr spcFirstLastPara="1" wrap="square" lIns="121900" tIns="121900" rIns="121900" bIns="121900" anchor="t" anchorCtr="0">
            <a:noAutofit/>
          </a:bodyPr>
          <a:lstStyle/>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To establish a portal where business stack holder can create the job requisitions.</a:t>
            </a:r>
            <a:endParaRPr sz="1200" b="1" i="0" u="none" strike="noStrike" cap="none">
              <a:solidFill>
                <a:srgbClr val="FFFFFF"/>
              </a:solidFill>
              <a:latin typeface="Barlow"/>
              <a:ea typeface="Barlow"/>
              <a:cs typeface="Barlow"/>
              <a:sym typeface="Barlow"/>
            </a:endParaRPr>
          </a:p>
        </p:txBody>
      </p:sp>
      <p:sp>
        <p:nvSpPr>
          <p:cNvPr id="431" name="Google Shape;431;p12"/>
          <p:cNvSpPr txBox="1"/>
          <p:nvPr/>
        </p:nvSpPr>
        <p:spPr>
          <a:xfrm>
            <a:off x="2021505" y="4399138"/>
            <a:ext cx="2240731" cy="1974967"/>
          </a:xfrm>
          <a:prstGeom prst="rect">
            <a:avLst/>
          </a:prstGeom>
          <a:solidFill>
            <a:srgbClr val="0B5394"/>
          </a:solidFill>
          <a:ln>
            <a:noFill/>
          </a:ln>
        </p:spPr>
        <p:txBody>
          <a:bodyPr spcFirstLastPara="1" wrap="square" lIns="121900" tIns="121900" rIns="121900" bIns="121900" anchor="t" anchorCtr="0">
            <a:noAutofit/>
          </a:bodyPr>
          <a:lstStyle/>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HR can send the business requirements to the vendors.</a:t>
            </a:r>
            <a:endParaRPr sz="1400" b="0" i="0" u="none" strike="noStrike" cap="none">
              <a:solidFill>
                <a:srgbClr val="000000"/>
              </a:solidFill>
              <a:latin typeface="Arial"/>
              <a:ea typeface="Arial"/>
              <a:cs typeface="Arial"/>
              <a:sym typeface="Arial"/>
            </a:endParaRPr>
          </a:p>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Vendors can upload the candidates.</a:t>
            </a:r>
            <a:endParaRPr sz="1400" b="0" i="0" u="none" strike="noStrike" cap="none">
              <a:solidFill>
                <a:srgbClr val="000000"/>
              </a:solidFill>
              <a:latin typeface="Arial"/>
              <a:ea typeface="Arial"/>
              <a:cs typeface="Arial"/>
              <a:sym typeface="Arial"/>
            </a:endParaRPr>
          </a:p>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HR can scheduled the interview.</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14"/>
          <p:cNvSpPr txBox="1"/>
          <p:nvPr/>
        </p:nvSpPr>
        <p:spPr>
          <a:xfrm>
            <a:off x="7783484" y="3245209"/>
            <a:ext cx="1347900" cy="4308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Schedule 2</a:t>
            </a:r>
            <a:r>
              <a:rPr lang="en-US" sz="1100" b="0" i="0" u="none" strike="noStrike" cap="none" baseline="30000">
                <a:solidFill>
                  <a:schemeClr val="dk1"/>
                </a:solidFill>
                <a:latin typeface="Calibri"/>
                <a:ea typeface="Calibri"/>
                <a:cs typeface="Calibri"/>
                <a:sym typeface="Calibri"/>
              </a:rPr>
              <a:t>nd</a:t>
            </a:r>
            <a:r>
              <a:rPr lang="en-US" sz="1100" b="0" i="0" u="none" strike="noStrike" cap="none">
                <a:solidFill>
                  <a:schemeClr val="dk1"/>
                </a:solidFill>
                <a:latin typeface="Calibri"/>
                <a:ea typeface="Calibri"/>
                <a:cs typeface="Calibri"/>
                <a:sym typeface="Calibri"/>
              </a:rPr>
              <a:t> round of Interview</a:t>
            </a:r>
            <a:endParaRPr sz="1100" b="0" i="0" u="none" strike="noStrike" cap="none">
              <a:solidFill>
                <a:schemeClr val="dk1"/>
              </a:solidFill>
              <a:latin typeface="Calibri"/>
              <a:ea typeface="Calibri"/>
              <a:cs typeface="Calibri"/>
              <a:sym typeface="Calibri"/>
            </a:endParaRPr>
          </a:p>
        </p:txBody>
      </p:sp>
      <p:sp>
        <p:nvSpPr>
          <p:cNvPr id="437" name="Google Shape;437;p14"/>
          <p:cNvSpPr txBox="1"/>
          <p:nvPr/>
        </p:nvSpPr>
        <p:spPr>
          <a:xfrm rot="-5400000">
            <a:off x="-433295" y="1505670"/>
            <a:ext cx="18756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Calibri"/>
                <a:ea typeface="Calibri"/>
                <a:cs typeface="Calibri"/>
                <a:sym typeface="Calibri"/>
              </a:rPr>
              <a:t>Business Stakeholder </a:t>
            </a:r>
            <a:endParaRPr sz="1400" b="0" i="0" u="none" strike="noStrike" cap="none">
              <a:solidFill>
                <a:schemeClr val="dk1"/>
              </a:solidFill>
              <a:latin typeface="Calibri"/>
              <a:ea typeface="Calibri"/>
              <a:cs typeface="Calibri"/>
              <a:sym typeface="Calibri"/>
            </a:endParaRPr>
          </a:p>
        </p:txBody>
      </p:sp>
      <p:sp>
        <p:nvSpPr>
          <p:cNvPr id="438" name="Google Shape;438;p14"/>
          <p:cNvSpPr txBox="1"/>
          <p:nvPr/>
        </p:nvSpPr>
        <p:spPr>
          <a:xfrm>
            <a:off x="920377" y="676975"/>
            <a:ext cx="2555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E4E79"/>
                </a:solidFill>
                <a:latin typeface="Calibri"/>
                <a:ea typeface="Calibri"/>
                <a:cs typeface="Calibri"/>
                <a:sym typeface="Calibri"/>
              </a:rPr>
              <a:t>New Job Requisitions</a:t>
            </a:r>
            <a:endParaRPr sz="1800" b="1" i="0" u="none" strike="noStrike" cap="none">
              <a:solidFill>
                <a:srgbClr val="1E4E79"/>
              </a:solidFill>
              <a:latin typeface="Calibri"/>
              <a:ea typeface="Calibri"/>
              <a:cs typeface="Calibri"/>
              <a:sym typeface="Calibri"/>
            </a:endParaRPr>
          </a:p>
        </p:txBody>
      </p:sp>
      <p:sp>
        <p:nvSpPr>
          <p:cNvPr id="439" name="Google Shape;439;p14"/>
          <p:cNvSpPr txBox="1"/>
          <p:nvPr/>
        </p:nvSpPr>
        <p:spPr>
          <a:xfrm>
            <a:off x="1286311" y="1395531"/>
            <a:ext cx="1022400" cy="430800"/>
          </a:xfrm>
          <a:prstGeom prst="rect">
            <a:avLst/>
          </a:prstGeom>
          <a:noFill/>
          <a:ln w="127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New Job Requisition</a:t>
            </a:r>
            <a:endParaRPr sz="1100" b="0" i="0" u="none" strike="noStrike" cap="none">
              <a:solidFill>
                <a:schemeClr val="dk1"/>
              </a:solidFill>
              <a:latin typeface="Calibri"/>
              <a:ea typeface="Calibri"/>
              <a:cs typeface="Calibri"/>
              <a:sym typeface="Calibri"/>
            </a:endParaRPr>
          </a:p>
        </p:txBody>
      </p:sp>
      <p:sp>
        <p:nvSpPr>
          <p:cNvPr id="440" name="Google Shape;440;p14"/>
          <p:cNvSpPr txBox="1"/>
          <p:nvPr/>
        </p:nvSpPr>
        <p:spPr>
          <a:xfrm>
            <a:off x="1217306" y="3143673"/>
            <a:ext cx="1253700" cy="6003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Job Details available under New Requirement</a:t>
            </a:r>
            <a:endParaRPr sz="1100" b="0" i="0" u="none" strike="noStrike" cap="none">
              <a:solidFill>
                <a:schemeClr val="dk1"/>
              </a:solidFill>
              <a:latin typeface="Calibri"/>
              <a:ea typeface="Calibri"/>
              <a:cs typeface="Calibri"/>
              <a:sym typeface="Calibri"/>
            </a:endParaRPr>
          </a:p>
        </p:txBody>
      </p:sp>
      <p:sp>
        <p:nvSpPr>
          <p:cNvPr id="441" name="Google Shape;441;p14"/>
          <p:cNvSpPr txBox="1"/>
          <p:nvPr/>
        </p:nvSpPr>
        <p:spPr>
          <a:xfrm>
            <a:off x="1873151" y="2700550"/>
            <a:ext cx="5850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Accept</a:t>
            </a:r>
            <a:endParaRPr sz="900" b="0" i="0" u="none" strike="noStrike" cap="none">
              <a:solidFill>
                <a:schemeClr val="dk1"/>
              </a:solidFill>
              <a:latin typeface="Calibri"/>
              <a:ea typeface="Calibri"/>
              <a:cs typeface="Calibri"/>
              <a:sym typeface="Calibri"/>
            </a:endParaRPr>
          </a:p>
        </p:txBody>
      </p:sp>
      <p:sp>
        <p:nvSpPr>
          <p:cNvPr id="442" name="Google Shape;442;p14"/>
          <p:cNvSpPr txBox="1"/>
          <p:nvPr/>
        </p:nvSpPr>
        <p:spPr>
          <a:xfrm>
            <a:off x="2245527" y="2192700"/>
            <a:ext cx="6453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Reject</a:t>
            </a:r>
            <a:endParaRPr sz="900" b="0" i="0" u="none" strike="noStrike" cap="none">
              <a:solidFill>
                <a:schemeClr val="dk1"/>
              </a:solidFill>
              <a:latin typeface="Calibri"/>
              <a:ea typeface="Calibri"/>
              <a:cs typeface="Calibri"/>
              <a:sym typeface="Calibri"/>
            </a:endParaRPr>
          </a:p>
        </p:txBody>
      </p:sp>
      <p:sp>
        <p:nvSpPr>
          <p:cNvPr id="443" name="Google Shape;443;p14"/>
          <p:cNvSpPr txBox="1"/>
          <p:nvPr/>
        </p:nvSpPr>
        <p:spPr>
          <a:xfrm>
            <a:off x="2380962" y="1733300"/>
            <a:ext cx="782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Notification of Rejection</a:t>
            </a:r>
            <a:endParaRPr sz="900" b="0" i="0" u="none" strike="noStrike" cap="none">
              <a:solidFill>
                <a:schemeClr val="dk1"/>
              </a:solidFill>
              <a:latin typeface="Calibri"/>
              <a:ea typeface="Calibri"/>
              <a:cs typeface="Calibri"/>
              <a:sym typeface="Calibri"/>
            </a:endParaRPr>
          </a:p>
        </p:txBody>
      </p:sp>
      <p:cxnSp>
        <p:nvCxnSpPr>
          <p:cNvPr id="444" name="Google Shape;444;p14"/>
          <p:cNvCxnSpPr/>
          <p:nvPr/>
        </p:nvCxnSpPr>
        <p:spPr>
          <a:xfrm flipH="1">
            <a:off x="1793762" y="2701767"/>
            <a:ext cx="7500" cy="409200"/>
          </a:xfrm>
          <a:prstGeom prst="straightConnector1">
            <a:avLst/>
          </a:prstGeom>
          <a:noFill/>
          <a:ln w="9525" cap="flat" cmpd="sng">
            <a:solidFill>
              <a:schemeClr val="accent1"/>
            </a:solidFill>
            <a:prstDash val="solid"/>
            <a:miter lim="800000"/>
            <a:headEnd type="none" w="sm" len="sm"/>
            <a:tailEnd type="triangle" w="med" len="med"/>
          </a:ln>
        </p:spPr>
      </p:cxnSp>
      <p:sp>
        <p:nvSpPr>
          <p:cNvPr id="445" name="Google Shape;445;p14"/>
          <p:cNvSpPr/>
          <p:nvPr/>
        </p:nvSpPr>
        <p:spPr>
          <a:xfrm>
            <a:off x="1194168" y="2221577"/>
            <a:ext cx="1214100" cy="489300"/>
          </a:xfrm>
          <a:prstGeom prst="diamond">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p:txBody>
      </p:sp>
      <p:sp>
        <p:nvSpPr>
          <p:cNvPr id="446" name="Google Shape;446;p14"/>
          <p:cNvSpPr txBox="1"/>
          <p:nvPr/>
        </p:nvSpPr>
        <p:spPr>
          <a:xfrm>
            <a:off x="1520938" y="2267710"/>
            <a:ext cx="646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Approval Response</a:t>
            </a:r>
            <a:endParaRPr sz="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cxnSp>
        <p:nvCxnSpPr>
          <p:cNvPr id="447" name="Google Shape;447;p14"/>
          <p:cNvCxnSpPr/>
          <p:nvPr/>
        </p:nvCxnSpPr>
        <p:spPr>
          <a:xfrm>
            <a:off x="1806054" y="1977120"/>
            <a:ext cx="0" cy="258900"/>
          </a:xfrm>
          <a:prstGeom prst="straightConnector1">
            <a:avLst/>
          </a:prstGeom>
          <a:noFill/>
          <a:ln w="9525" cap="flat" cmpd="sng">
            <a:solidFill>
              <a:schemeClr val="accent1"/>
            </a:solidFill>
            <a:prstDash val="solid"/>
            <a:miter lim="800000"/>
            <a:headEnd type="none" w="sm" len="sm"/>
            <a:tailEnd type="triangle" w="med" len="med"/>
          </a:ln>
        </p:spPr>
      </p:cxnSp>
      <p:sp>
        <p:nvSpPr>
          <p:cNvPr id="448" name="Google Shape;448;p14"/>
          <p:cNvSpPr txBox="1"/>
          <p:nvPr/>
        </p:nvSpPr>
        <p:spPr>
          <a:xfrm rot="-5400000">
            <a:off x="-167775" y="3217599"/>
            <a:ext cx="11247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Calibri"/>
                <a:ea typeface="Calibri"/>
                <a:cs typeface="Calibri"/>
                <a:sym typeface="Calibri"/>
              </a:rPr>
              <a:t>Recruiters</a:t>
            </a:r>
            <a:endParaRPr sz="1400" b="0" i="0" u="none" strike="noStrike" cap="none">
              <a:solidFill>
                <a:schemeClr val="dk1"/>
              </a:solidFill>
              <a:latin typeface="Calibri"/>
              <a:ea typeface="Calibri"/>
              <a:cs typeface="Calibri"/>
              <a:sym typeface="Calibri"/>
            </a:endParaRPr>
          </a:p>
        </p:txBody>
      </p:sp>
      <p:cxnSp>
        <p:nvCxnSpPr>
          <p:cNvPr id="449" name="Google Shape;449;p14"/>
          <p:cNvCxnSpPr/>
          <p:nvPr/>
        </p:nvCxnSpPr>
        <p:spPr>
          <a:xfrm rot="10800000" flipH="1">
            <a:off x="2414438" y="2458418"/>
            <a:ext cx="357600" cy="4500"/>
          </a:xfrm>
          <a:prstGeom prst="straightConnector1">
            <a:avLst/>
          </a:prstGeom>
          <a:noFill/>
          <a:ln w="9525" cap="flat" cmpd="sng">
            <a:solidFill>
              <a:schemeClr val="accent1"/>
            </a:solidFill>
            <a:prstDash val="solid"/>
            <a:miter lim="800000"/>
            <a:headEnd type="none" w="sm" len="sm"/>
            <a:tailEnd type="none" w="sm" len="sm"/>
          </a:ln>
        </p:spPr>
      </p:cxnSp>
      <p:cxnSp>
        <p:nvCxnSpPr>
          <p:cNvPr id="450" name="Google Shape;450;p14"/>
          <p:cNvCxnSpPr/>
          <p:nvPr/>
        </p:nvCxnSpPr>
        <p:spPr>
          <a:xfrm rot="10800000">
            <a:off x="2772164" y="2046956"/>
            <a:ext cx="0" cy="417600"/>
          </a:xfrm>
          <a:prstGeom prst="straightConnector1">
            <a:avLst/>
          </a:prstGeom>
          <a:noFill/>
          <a:ln w="9525" cap="flat" cmpd="sng">
            <a:solidFill>
              <a:schemeClr val="accent1"/>
            </a:solidFill>
            <a:prstDash val="solid"/>
            <a:miter lim="800000"/>
            <a:headEnd type="none" w="sm" len="sm"/>
            <a:tailEnd type="triangle" w="med" len="med"/>
          </a:ln>
        </p:spPr>
      </p:cxnSp>
      <p:sp>
        <p:nvSpPr>
          <p:cNvPr id="451" name="Google Shape;451;p14"/>
          <p:cNvSpPr txBox="1"/>
          <p:nvPr/>
        </p:nvSpPr>
        <p:spPr>
          <a:xfrm>
            <a:off x="3529445" y="688816"/>
            <a:ext cx="34230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E4E79"/>
                </a:solidFill>
                <a:latin typeface="Calibri"/>
                <a:ea typeface="Calibri"/>
                <a:cs typeface="Calibri"/>
                <a:sym typeface="Calibri"/>
              </a:rPr>
              <a:t>Candidate Approval Process</a:t>
            </a:r>
            <a:endParaRPr sz="1800" b="1" i="0" u="none" strike="noStrike" cap="none">
              <a:solidFill>
                <a:srgbClr val="1E4E79"/>
              </a:solidFill>
              <a:latin typeface="Calibri"/>
              <a:ea typeface="Calibri"/>
              <a:cs typeface="Calibri"/>
              <a:sym typeface="Calibri"/>
            </a:endParaRPr>
          </a:p>
        </p:txBody>
      </p:sp>
      <p:sp>
        <p:nvSpPr>
          <p:cNvPr id="452" name="Google Shape;452;p14"/>
          <p:cNvSpPr txBox="1"/>
          <p:nvPr/>
        </p:nvSpPr>
        <p:spPr>
          <a:xfrm>
            <a:off x="3464875" y="3279775"/>
            <a:ext cx="753900" cy="4308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Vendors Selection</a:t>
            </a:r>
            <a:endParaRPr sz="1100" b="0" i="0" u="none" strike="noStrike" cap="none">
              <a:solidFill>
                <a:schemeClr val="dk1"/>
              </a:solidFill>
              <a:latin typeface="Calibri"/>
              <a:ea typeface="Calibri"/>
              <a:cs typeface="Calibri"/>
              <a:sym typeface="Calibri"/>
            </a:endParaRPr>
          </a:p>
        </p:txBody>
      </p:sp>
      <p:sp>
        <p:nvSpPr>
          <p:cNvPr id="453" name="Google Shape;453;p14"/>
          <p:cNvSpPr txBox="1"/>
          <p:nvPr/>
        </p:nvSpPr>
        <p:spPr>
          <a:xfrm rot="-5400000">
            <a:off x="-31825" y="4351299"/>
            <a:ext cx="9000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Calibri"/>
                <a:ea typeface="Calibri"/>
                <a:cs typeface="Calibri"/>
                <a:sym typeface="Calibri"/>
              </a:rPr>
              <a:t>Vendor</a:t>
            </a:r>
            <a:endParaRPr sz="1400" b="0" i="0" u="none" strike="noStrike" cap="none">
              <a:solidFill>
                <a:schemeClr val="dk1"/>
              </a:solidFill>
              <a:latin typeface="Calibri"/>
              <a:ea typeface="Calibri"/>
              <a:cs typeface="Calibri"/>
              <a:sym typeface="Calibri"/>
            </a:endParaRPr>
          </a:p>
        </p:txBody>
      </p:sp>
      <p:sp>
        <p:nvSpPr>
          <p:cNvPr id="454" name="Google Shape;454;p14"/>
          <p:cNvSpPr txBox="1"/>
          <p:nvPr/>
        </p:nvSpPr>
        <p:spPr>
          <a:xfrm>
            <a:off x="3178913" y="4239140"/>
            <a:ext cx="1327500" cy="6003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Upload the candidate and send for approval</a:t>
            </a:r>
            <a:endParaRPr sz="1100" b="0" i="0" u="none" strike="noStrike" cap="none">
              <a:solidFill>
                <a:schemeClr val="dk1"/>
              </a:solidFill>
              <a:latin typeface="Calibri"/>
              <a:ea typeface="Calibri"/>
              <a:cs typeface="Calibri"/>
              <a:sym typeface="Calibri"/>
            </a:endParaRPr>
          </a:p>
        </p:txBody>
      </p:sp>
      <p:cxnSp>
        <p:nvCxnSpPr>
          <p:cNvPr id="455" name="Google Shape;455;p14"/>
          <p:cNvCxnSpPr>
            <a:stCxn id="452" idx="2"/>
            <a:endCxn id="454" idx="0"/>
          </p:cNvCxnSpPr>
          <p:nvPr/>
        </p:nvCxnSpPr>
        <p:spPr>
          <a:xfrm>
            <a:off x="3841825" y="3710575"/>
            <a:ext cx="900" cy="528600"/>
          </a:xfrm>
          <a:prstGeom prst="straightConnector1">
            <a:avLst/>
          </a:prstGeom>
          <a:noFill/>
          <a:ln w="9525" cap="flat" cmpd="sng">
            <a:solidFill>
              <a:schemeClr val="accent1"/>
            </a:solidFill>
            <a:prstDash val="solid"/>
            <a:miter lim="800000"/>
            <a:headEnd type="none" w="sm" len="sm"/>
            <a:tailEnd type="triangle" w="med" len="med"/>
          </a:ln>
        </p:spPr>
      </p:cxnSp>
      <p:sp>
        <p:nvSpPr>
          <p:cNvPr id="456" name="Google Shape;456;p14"/>
          <p:cNvSpPr txBox="1"/>
          <p:nvPr/>
        </p:nvSpPr>
        <p:spPr>
          <a:xfrm>
            <a:off x="6119899" y="3436250"/>
            <a:ext cx="8934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Reject</a:t>
            </a:r>
            <a:endParaRPr sz="900" b="0" i="0" u="none" strike="noStrike" cap="none">
              <a:solidFill>
                <a:schemeClr val="dk1"/>
              </a:solidFill>
              <a:latin typeface="Calibri"/>
              <a:ea typeface="Calibri"/>
              <a:cs typeface="Calibri"/>
              <a:sym typeface="Calibri"/>
            </a:endParaRPr>
          </a:p>
        </p:txBody>
      </p:sp>
      <p:sp>
        <p:nvSpPr>
          <p:cNvPr id="457" name="Google Shape;457;p14"/>
          <p:cNvSpPr/>
          <p:nvPr/>
        </p:nvSpPr>
        <p:spPr>
          <a:xfrm>
            <a:off x="4949855" y="3009534"/>
            <a:ext cx="1214100" cy="793500"/>
          </a:xfrm>
          <a:prstGeom prst="diamond">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p:txBody>
      </p:sp>
      <p:sp>
        <p:nvSpPr>
          <p:cNvPr id="458" name="Google Shape;458;p14"/>
          <p:cNvSpPr txBox="1"/>
          <p:nvPr/>
        </p:nvSpPr>
        <p:spPr>
          <a:xfrm>
            <a:off x="5224587" y="3147681"/>
            <a:ext cx="8985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Approval against requirement.</a:t>
            </a:r>
            <a:endParaRPr sz="900" b="0" i="0" u="none" strike="noStrike" cap="none">
              <a:solidFill>
                <a:schemeClr val="dk1"/>
              </a:solidFill>
              <a:latin typeface="Calibri"/>
              <a:ea typeface="Calibri"/>
              <a:cs typeface="Calibri"/>
              <a:sym typeface="Calibri"/>
            </a:endParaRPr>
          </a:p>
        </p:txBody>
      </p:sp>
      <p:cxnSp>
        <p:nvCxnSpPr>
          <p:cNvPr id="459" name="Google Shape;459;p14"/>
          <p:cNvCxnSpPr/>
          <p:nvPr/>
        </p:nvCxnSpPr>
        <p:spPr>
          <a:xfrm rot="10800000" flipH="1">
            <a:off x="6167743" y="3394338"/>
            <a:ext cx="393600" cy="4500"/>
          </a:xfrm>
          <a:prstGeom prst="straightConnector1">
            <a:avLst/>
          </a:prstGeom>
          <a:noFill/>
          <a:ln w="9525" cap="flat" cmpd="sng">
            <a:solidFill>
              <a:schemeClr val="accent1"/>
            </a:solidFill>
            <a:prstDash val="solid"/>
            <a:miter lim="800000"/>
            <a:headEnd type="none" w="sm" len="sm"/>
            <a:tailEnd type="none" w="sm" len="sm"/>
          </a:ln>
        </p:spPr>
      </p:cxnSp>
      <p:cxnSp>
        <p:nvCxnSpPr>
          <p:cNvPr id="460" name="Google Shape;460;p14"/>
          <p:cNvCxnSpPr/>
          <p:nvPr/>
        </p:nvCxnSpPr>
        <p:spPr>
          <a:xfrm rot="10800000" flipH="1">
            <a:off x="4500572" y="4452963"/>
            <a:ext cx="222000" cy="4500"/>
          </a:xfrm>
          <a:prstGeom prst="straightConnector1">
            <a:avLst/>
          </a:prstGeom>
          <a:noFill/>
          <a:ln w="9525" cap="flat" cmpd="sng">
            <a:solidFill>
              <a:schemeClr val="accent1"/>
            </a:solidFill>
            <a:prstDash val="solid"/>
            <a:miter lim="800000"/>
            <a:headEnd type="none" w="sm" len="sm"/>
            <a:tailEnd type="none" w="sm" len="sm"/>
          </a:ln>
        </p:spPr>
      </p:cxnSp>
      <p:sp>
        <p:nvSpPr>
          <p:cNvPr id="461" name="Google Shape;461;p14"/>
          <p:cNvSpPr txBox="1"/>
          <p:nvPr/>
        </p:nvSpPr>
        <p:spPr>
          <a:xfrm>
            <a:off x="4966600" y="3743675"/>
            <a:ext cx="5850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Accept</a:t>
            </a:r>
            <a:endParaRPr sz="900" b="0" i="0" u="none" strike="noStrike" cap="none">
              <a:solidFill>
                <a:schemeClr val="dk1"/>
              </a:solidFill>
              <a:latin typeface="Calibri"/>
              <a:ea typeface="Calibri"/>
              <a:cs typeface="Calibri"/>
              <a:sym typeface="Calibri"/>
            </a:endParaRPr>
          </a:p>
        </p:txBody>
      </p:sp>
      <p:sp>
        <p:nvSpPr>
          <p:cNvPr id="462" name="Google Shape;462;p14"/>
          <p:cNvSpPr txBox="1"/>
          <p:nvPr/>
        </p:nvSpPr>
        <p:spPr>
          <a:xfrm>
            <a:off x="5648442" y="4088874"/>
            <a:ext cx="13545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Notification to Vendor with remarks</a:t>
            </a:r>
            <a:endParaRPr sz="900" b="0" i="0" u="none" strike="noStrike" cap="none">
              <a:solidFill>
                <a:schemeClr val="dk1"/>
              </a:solidFill>
              <a:latin typeface="Calibri"/>
              <a:ea typeface="Calibri"/>
              <a:cs typeface="Calibri"/>
              <a:sym typeface="Calibri"/>
            </a:endParaRPr>
          </a:p>
        </p:txBody>
      </p:sp>
      <p:cxnSp>
        <p:nvCxnSpPr>
          <p:cNvPr id="463" name="Google Shape;463;p14"/>
          <p:cNvCxnSpPr/>
          <p:nvPr/>
        </p:nvCxnSpPr>
        <p:spPr>
          <a:xfrm>
            <a:off x="3162102" y="827747"/>
            <a:ext cx="48300" cy="5467200"/>
          </a:xfrm>
          <a:prstGeom prst="straightConnector1">
            <a:avLst/>
          </a:prstGeom>
          <a:noFill/>
          <a:ln w="9525" cap="flat" cmpd="sng">
            <a:solidFill>
              <a:srgbClr val="9CC2E5"/>
            </a:solidFill>
            <a:prstDash val="dash"/>
            <a:miter lim="800000"/>
            <a:headEnd type="none" w="sm" len="sm"/>
            <a:tailEnd type="none" w="sm" len="sm"/>
          </a:ln>
        </p:spPr>
      </p:cxnSp>
      <p:cxnSp>
        <p:nvCxnSpPr>
          <p:cNvPr id="464" name="Google Shape;464;p14"/>
          <p:cNvCxnSpPr/>
          <p:nvPr/>
        </p:nvCxnSpPr>
        <p:spPr>
          <a:xfrm>
            <a:off x="6788001" y="791830"/>
            <a:ext cx="48300" cy="5467200"/>
          </a:xfrm>
          <a:prstGeom prst="straightConnector1">
            <a:avLst/>
          </a:prstGeom>
          <a:noFill/>
          <a:ln w="9525" cap="flat" cmpd="sng">
            <a:solidFill>
              <a:srgbClr val="9CC2E5"/>
            </a:solidFill>
            <a:prstDash val="dash"/>
            <a:miter lim="800000"/>
            <a:headEnd type="none" w="sm" len="sm"/>
            <a:tailEnd type="none" w="sm" len="sm"/>
          </a:ln>
        </p:spPr>
      </p:cxnSp>
      <p:cxnSp>
        <p:nvCxnSpPr>
          <p:cNvPr id="465" name="Google Shape;465;p14"/>
          <p:cNvCxnSpPr/>
          <p:nvPr/>
        </p:nvCxnSpPr>
        <p:spPr>
          <a:xfrm flipH="1">
            <a:off x="5556974" y="3813075"/>
            <a:ext cx="12000" cy="599400"/>
          </a:xfrm>
          <a:prstGeom prst="straightConnector1">
            <a:avLst/>
          </a:prstGeom>
          <a:noFill/>
          <a:ln w="9525" cap="flat" cmpd="sng">
            <a:solidFill>
              <a:schemeClr val="accent1"/>
            </a:solidFill>
            <a:prstDash val="solid"/>
            <a:miter lim="800000"/>
            <a:headEnd type="none" w="sm" len="sm"/>
            <a:tailEnd type="triangle" w="med" len="med"/>
          </a:ln>
        </p:spPr>
      </p:cxnSp>
      <p:cxnSp>
        <p:nvCxnSpPr>
          <p:cNvPr id="466" name="Google Shape;466;p14"/>
          <p:cNvCxnSpPr/>
          <p:nvPr/>
        </p:nvCxnSpPr>
        <p:spPr>
          <a:xfrm flipH="1">
            <a:off x="4722156" y="3407994"/>
            <a:ext cx="6600" cy="1047000"/>
          </a:xfrm>
          <a:prstGeom prst="straightConnector1">
            <a:avLst/>
          </a:prstGeom>
          <a:noFill/>
          <a:ln w="9525" cap="flat" cmpd="sng">
            <a:solidFill>
              <a:schemeClr val="accent1"/>
            </a:solidFill>
            <a:prstDash val="solid"/>
            <a:miter lim="800000"/>
            <a:headEnd type="none" w="sm" len="sm"/>
            <a:tailEnd type="none" w="sm" len="sm"/>
          </a:ln>
        </p:spPr>
      </p:cxnSp>
      <p:cxnSp>
        <p:nvCxnSpPr>
          <p:cNvPr id="467" name="Google Shape;467;p14"/>
          <p:cNvCxnSpPr/>
          <p:nvPr/>
        </p:nvCxnSpPr>
        <p:spPr>
          <a:xfrm>
            <a:off x="4723525" y="3407692"/>
            <a:ext cx="237900"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468" name="Google Shape;468;p14"/>
          <p:cNvCxnSpPr/>
          <p:nvPr/>
        </p:nvCxnSpPr>
        <p:spPr>
          <a:xfrm flipH="1">
            <a:off x="6556616" y="3395374"/>
            <a:ext cx="6900" cy="751500"/>
          </a:xfrm>
          <a:prstGeom prst="straightConnector1">
            <a:avLst/>
          </a:prstGeom>
          <a:noFill/>
          <a:ln w="9525" cap="flat" cmpd="sng">
            <a:solidFill>
              <a:schemeClr val="accent1"/>
            </a:solidFill>
            <a:prstDash val="solid"/>
            <a:miter lim="800000"/>
            <a:headEnd type="none" w="sm" len="sm"/>
            <a:tailEnd type="triangle" w="med" len="med"/>
          </a:ln>
        </p:spPr>
      </p:cxnSp>
      <p:sp>
        <p:nvSpPr>
          <p:cNvPr id="469" name="Google Shape;469;p14"/>
          <p:cNvSpPr txBox="1"/>
          <p:nvPr/>
        </p:nvSpPr>
        <p:spPr>
          <a:xfrm>
            <a:off x="4894498" y="4424936"/>
            <a:ext cx="1645200" cy="4308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Schedule Interview as per available slot of panelist. </a:t>
            </a:r>
            <a:endParaRPr sz="1100" b="0" i="0" u="none" strike="noStrike" cap="none">
              <a:solidFill>
                <a:schemeClr val="dk1"/>
              </a:solidFill>
              <a:latin typeface="Calibri"/>
              <a:ea typeface="Calibri"/>
              <a:cs typeface="Calibri"/>
              <a:sym typeface="Calibri"/>
            </a:endParaRPr>
          </a:p>
        </p:txBody>
      </p:sp>
      <p:sp>
        <p:nvSpPr>
          <p:cNvPr id="470" name="Google Shape;470;p14"/>
          <p:cNvSpPr txBox="1"/>
          <p:nvPr/>
        </p:nvSpPr>
        <p:spPr>
          <a:xfrm>
            <a:off x="8304830" y="633156"/>
            <a:ext cx="19875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E4E79"/>
                </a:solidFill>
                <a:latin typeface="Calibri"/>
                <a:ea typeface="Calibri"/>
                <a:cs typeface="Calibri"/>
                <a:sym typeface="Calibri"/>
              </a:rPr>
              <a:t>Interview Process</a:t>
            </a:r>
            <a:endParaRPr sz="1800" b="1" i="0" u="none" strike="noStrike" cap="none">
              <a:solidFill>
                <a:srgbClr val="1E4E79"/>
              </a:solidFill>
              <a:latin typeface="Calibri"/>
              <a:ea typeface="Calibri"/>
              <a:cs typeface="Calibri"/>
              <a:sym typeface="Calibri"/>
            </a:endParaRPr>
          </a:p>
        </p:txBody>
      </p:sp>
      <p:sp>
        <p:nvSpPr>
          <p:cNvPr id="471" name="Google Shape;471;p14"/>
          <p:cNvSpPr txBox="1"/>
          <p:nvPr/>
        </p:nvSpPr>
        <p:spPr>
          <a:xfrm rot="-5400000">
            <a:off x="-182182" y="5513028"/>
            <a:ext cx="11535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Calibri"/>
                <a:ea typeface="Calibri"/>
                <a:cs typeface="Calibri"/>
                <a:sym typeface="Calibri"/>
              </a:rPr>
              <a:t>Panelists</a:t>
            </a:r>
            <a:endParaRPr sz="1400" b="0" i="0" u="none" strike="noStrike" cap="none">
              <a:solidFill>
                <a:schemeClr val="dk1"/>
              </a:solidFill>
              <a:latin typeface="Calibri"/>
              <a:ea typeface="Calibri"/>
              <a:cs typeface="Calibri"/>
              <a:sym typeface="Calibri"/>
            </a:endParaRPr>
          </a:p>
        </p:txBody>
      </p:sp>
      <p:sp>
        <p:nvSpPr>
          <p:cNvPr id="472" name="Google Shape;472;p14"/>
          <p:cNvSpPr txBox="1"/>
          <p:nvPr/>
        </p:nvSpPr>
        <p:spPr>
          <a:xfrm>
            <a:off x="4740354" y="5402168"/>
            <a:ext cx="1924500" cy="4308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Block Interview slot on calendar </a:t>
            </a:r>
            <a:endParaRPr sz="1100" b="0" i="0" u="none" strike="noStrike" cap="none">
              <a:solidFill>
                <a:schemeClr val="dk1"/>
              </a:solidFill>
              <a:latin typeface="Calibri"/>
              <a:ea typeface="Calibri"/>
              <a:cs typeface="Calibri"/>
              <a:sym typeface="Calibri"/>
            </a:endParaRPr>
          </a:p>
        </p:txBody>
      </p:sp>
      <p:cxnSp>
        <p:nvCxnSpPr>
          <p:cNvPr id="473" name="Google Shape;473;p14"/>
          <p:cNvCxnSpPr/>
          <p:nvPr/>
        </p:nvCxnSpPr>
        <p:spPr>
          <a:xfrm flipH="1">
            <a:off x="5730247" y="4820564"/>
            <a:ext cx="12000" cy="544800"/>
          </a:xfrm>
          <a:prstGeom prst="straightConnector1">
            <a:avLst/>
          </a:prstGeom>
          <a:noFill/>
          <a:ln w="9525" cap="flat" cmpd="sng">
            <a:solidFill>
              <a:schemeClr val="accent1"/>
            </a:solidFill>
            <a:prstDash val="solid"/>
            <a:miter lim="800000"/>
            <a:headEnd type="none" w="sm" len="sm"/>
            <a:tailEnd type="triangle" w="med" len="med"/>
          </a:ln>
        </p:spPr>
      </p:cxnSp>
      <p:sp>
        <p:nvSpPr>
          <p:cNvPr id="474" name="Google Shape;474;p14"/>
          <p:cNvSpPr txBox="1"/>
          <p:nvPr/>
        </p:nvSpPr>
        <p:spPr>
          <a:xfrm>
            <a:off x="8223950" y="5306000"/>
            <a:ext cx="6462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Reject</a:t>
            </a:r>
            <a:endParaRPr sz="900" b="0" i="0" u="none" strike="noStrike" cap="none">
              <a:solidFill>
                <a:schemeClr val="dk1"/>
              </a:solidFill>
              <a:latin typeface="Calibri"/>
              <a:ea typeface="Calibri"/>
              <a:cs typeface="Calibri"/>
              <a:sym typeface="Calibri"/>
            </a:endParaRPr>
          </a:p>
        </p:txBody>
      </p:sp>
      <p:sp>
        <p:nvSpPr>
          <p:cNvPr id="475" name="Google Shape;475;p14"/>
          <p:cNvSpPr/>
          <p:nvPr/>
        </p:nvSpPr>
        <p:spPr>
          <a:xfrm>
            <a:off x="7122594" y="5253202"/>
            <a:ext cx="1150800" cy="483900"/>
          </a:xfrm>
          <a:prstGeom prst="diamond">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p:txBody>
      </p:sp>
      <p:sp>
        <p:nvSpPr>
          <p:cNvPr id="476" name="Google Shape;476;p14"/>
          <p:cNvSpPr txBox="1"/>
          <p:nvPr/>
        </p:nvSpPr>
        <p:spPr>
          <a:xfrm>
            <a:off x="7416635" y="5322305"/>
            <a:ext cx="7368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Interview Response</a:t>
            </a:r>
            <a:endParaRPr sz="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cxnSp>
        <p:nvCxnSpPr>
          <p:cNvPr id="477" name="Google Shape;477;p14"/>
          <p:cNvCxnSpPr/>
          <p:nvPr/>
        </p:nvCxnSpPr>
        <p:spPr>
          <a:xfrm rot="10800000" flipH="1">
            <a:off x="8275274" y="5488946"/>
            <a:ext cx="357600" cy="3600"/>
          </a:xfrm>
          <a:prstGeom prst="straightConnector1">
            <a:avLst/>
          </a:prstGeom>
          <a:noFill/>
          <a:ln w="9525" cap="flat" cmpd="sng">
            <a:solidFill>
              <a:schemeClr val="accent1"/>
            </a:solidFill>
            <a:prstDash val="solid"/>
            <a:miter lim="800000"/>
            <a:headEnd type="none" w="sm" len="sm"/>
            <a:tailEnd type="none" w="sm" len="sm"/>
          </a:ln>
        </p:spPr>
      </p:cxnSp>
      <p:sp>
        <p:nvSpPr>
          <p:cNvPr id="478" name="Google Shape;478;p14"/>
          <p:cNvSpPr txBox="1"/>
          <p:nvPr/>
        </p:nvSpPr>
        <p:spPr>
          <a:xfrm>
            <a:off x="7812049" y="5841875"/>
            <a:ext cx="6462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Accept</a:t>
            </a:r>
            <a:endParaRPr sz="900" b="0" i="0" u="none" strike="noStrike" cap="none">
              <a:solidFill>
                <a:schemeClr val="dk1"/>
              </a:solidFill>
              <a:latin typeface="Calibri"/>
              <a:ea typeface="Calibri"/>
              <a:cs typeface="Calibri"/>
              <a:sym typeface="Calibri"/>
            </a:endParaRPr>
          </a:p>
        </p:txBody>
      </p:sp>
      <p:sp>
        <p:nvSpPr>
          <p:cNvPr id="479" name="Google Shape;479;p14"/>
          <p:cNvSpPr txBox="1"/>
          <p:nvPr/>
        </p:nvSpPr>
        <p:spPr>
          <a:xfrm>
            <a:off x="7241062" y="4002025"/>
            <a:ext cx="18276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Notification to Vendor.</a:t>
            </a:r>
            <a:endParaRPr sz="900" b="0" i="0" u="none" strike="noStrike" cap="none">
              <a:solidFill>
                <a:schemeClr val="dk1"/>
              </a:solidFill>
              <a:latin typeface="Calibri"/>
              <a:ea typeface="Calibri"/>
              <a:cs typeface="Calibri"/>
              <a:sym typeface="Calibri"/>
            </a:endParaRPr>
          </a:p>
        </p:txBody>
      </p:sp>
      <p:cxnSp>
        <p:nvCxnSpPr>
          <p:cNvPr id="480" name="Google Shape;480;p14"/>
          <p:cNvCxnSpPr/>
          <p:nvPr/>
        </p:nvCxnSpPr>
        <p:spPr>
          <a:xfrm rot="10800000" flipH="1">
            <a:off x="6663349" y="5497887"/>
            <a:ext cx="459300" cy="2400"/>
          </a:xfrm>
          <a:prstGeom prst="straightConnector1">
            <a:avLst/>
          </a:prstGeom>
          <a:noFill/>
          <a:ln w="9525" cap="flat" cmpd="sng">
            <a:solidFill>
              <a:schemeClr val="accent1"/>
            </a:solidFill>
            <a:prstDash val="solid"/>
            <a:miter lim="800000"/>
            <a:headEnd type="none" w="sm" len="sm"/>
            <a:tailEnd type="triangle" w="med" len="med"/>
          </a:ln>
        </p:spPr>
      </p:cxnSp>
      <p:cxnSp>
        <p:nvCxnSpPr>
          <p:cNvPr id="481" name="Google Shape;481;p14"/>
          <p:cNvCxnSpPr/>
          <p:nvPr/>
        </p:nvCxnSpPr>
        <p:spPr>
          <a:xfrm rot="10800000">
            <a:off x="8619662" y="4190509"/>
            <a:ext cx="0" cy="1310700"/>
          </a:xfrm>
          <a:prstGeom prst="straightConnector1">
            <a:avLst/>
          </a:prstGeom>
          <a:noFill/>
          <a:ln w="9525" cap="flat" cmpd="sng">
            <a:solidFill>
              <a:schemeClr val="accent1"/>
            </a:solidFill>
            <a:prstDash val="solid"/>
            <a:miter lim="800000"/>
            <a:headEnd type="none" w="sm" len="sm"/>
            <a:tailEnd type="triangle" w="med" len="med"/>
          </a:ln>
        </p:spPr>
      </p:cxnSp>
      <p:sp>
        <p:nvSpPr>
          <p:cNvPr id="482" name="Google Shape;482;p14"/>
          <p:cNvSpPr txBox="1"/>
          <p:nvPr/>
        </p:nvSpPr>
        <p:spPr>
          <a:xfrm>
            <a:off x="6886530" y="4284370"/>
            <a:ext cx="1543800" cy="6003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Move to reapply tab and can reschedule interview</a:t>
            </a:r>
            <a:endParaRPr sz="1100" b="0" i="0" u="none" strike="noStrike" cap="none">
              <a:solidFill>
                <a:schemeClr val="dk1"/>
              </a:solidFill>
              <a:latin typeface="Calibri"/>
              <a:ea typeface="Calibri"/>
              <a:cs typeface="Calibri"/>
              <a:sym typeface="Calibri"/>
            </a:endParaRPr>
          </a:p>
        </p:txBody>
      </p:sp>
      <p:cxnSp>
        <p:nvCxnSpPr>
          <p:cNvPr id="483" name="Google Shape;483;p14"/>
          <p:cNvCxnSpPr/>
          <p:nvPr/>
        </p:nvCxnSpPr>
        <p:spPr>
          <a:xfrm rot="10800000">
            <a:off x="7746992" y="4681920"/>
            <a:ext cx="0" cy="555900"/>
          </a:xfrm>
          <a:prstGeom prst="straightConnector1">
            <a:avLst/>
          </a:prstGeom>
          <a:noFill/>
          <a:ln w="9525" cap="flat" cmpd="sng">
            <a:solidFill>
              <a:schemeClr val="accent1"/>
            </a:solidFill>
            <a:prstDash val="solid"/>
            <a:miter lim="800000"/>
            <a:headEnd type="none" w="sm" len="sm"/>
            <a:tailEnd type="triangle" w="med" len="med"/>
          </a:ln>
        </p:spPr>
      </p:cxnSp>
      <p:cxnSp>
        <p:nvCxnSpPr>
          <p:cNvPr id="484" name="Google Shape;484;p14"/>
          <p:cNvCxnSpPr/>
          <p:nvPr/>
        </p:nvCxnSpPr>
        <p:spPr>
          <a:xfrm flipH="1">
            <a:off x="889989" y="2893601"/>
            <a:ext cx="11015100" cy="31500"/>
          </a:xfrm>
          <a:prstGeom prst="straightConnector1">
            <a:avLst/>
          </a:prstGeom>
          <a:noFill/>
          <a:ln w="9525" cap="flat" cmpd="sng">
            <a:solidFill>
              <a:srgbClr val="9CC2E5"/>
            </a:solidFill>
            <a:prstDash val="dash"/>
            <a:miter lim="800000"/>
            <a:headEnd type="none" w="sm" len="sm"/>
            <a:tailEnd type="none" w="sm" len="sm"/>
          </a:ln>
        </p:spPr>
      </p:cxnSp>
      <p:cxnSp>
        <p:nvCxnSpPr>
          <p:cNvPr id="485" name="Google Shape;485;p14"/>
          <p:cNvCxnSpPr/>
          <p:nvPr/>
        </p:nvCxnSpPr>
        <p:spPr>
          <a:xfrm flipH="1">
            <a:off x="872105" y="4004605"/>
            <a:ext cx="11015100" cy="31500"/>
          </a:xfrm>
          <a:prstGeom prst="straightConnector1">
            <a:avLst/>
          </a:prstGeom>
          <a:noFill/>
          <a:ln w="9525" cap="flat" cmpd="sng">
            <a:solidFill>
              <a:srgbClr val="9CC2E5"/>
            </a:solidFill>
            <a:prstDash val="dash"/>
            <a:miter lim="800000"/>
            <a:headEnd type="none" w="sm" len="sm"/>
            <a:tailEnd type="none" w="sm" len="sm"/>
          </a:ln>
        </p:spPr>
      </p:cxnSp>
      <p:cxnSp>
        <p:nvCxnSpPr>
          <p:cNvPr id="486" name="Google Shape;486;p14"/>
          <p:cNvCxnSpPr/>
          <p:nvPr/>
        </p:nvCxnSpPr>
        <p:spPr>
          <a:xfrm flipH="1">
            <a:off x="780509" y="5157799"/>
            <a:ext cx="11125500" cy="23700"/>
          </a:xfrm>
          <a:prstGeom prst="straightConnector1">
            <a:avLst/>
          </a:prstGeom>
          <a:noFill/>
          <a:ln w="9525" cap="flat" cmpd="sng">
            <a:solidFill>
              <a:srgbClr val="9CC2E5"/>
            </a:solidFill>
            <a:prstDash val="dash"/>
            <a:miter lim="800000"/>
            <a:headEnd type="none" w="sm" len="sm"/>
            <a:tailEnd type="none" w="sm" len="sm"/>
          </a:ln>
        </p:spPr>
      </p:cxnSp>
      <p:cxnSp>
        <p:nvCxnSpPr>
          <p:cNvPr id="487" name="Google Shape;487;p14"/>
          <p:cNvCxnSpPr/>
          <p:nvPr/>
        </p:nvCxnSpPr>
        <p:spPr>
          <a:xfrm rot="10800000" flipH="1">
            <a:off x="7738161" y="6284638"/>
            <a:ext cx="1027500" cy="3600"/>
          </a:xfrm>
          <a:prstGeom prst="straightConnector1">
            <a:avLst/>
          </a:prstGeom>
          <a:noFill/>
          <a:ln w="9525" cap="flat" cmpd="sng">
            <a:solidFill>
              <a:schemeClr val="accent1"/>
            </a:solidFill>
            <a:prstDash val="solid"/>
            <a:miter lim="800000"/>
            <a:headEnd type="none" w="sm" len="sm"/>
            <a:tailEnd type="none" w="sm" len="sm"/>
          </a:ln>
        </p:spPr>
      </p:cxnSp>
      <p:cxnSp>
        <p:nvCxnSpPr>
          <p:cNvPr id="488" name="Google Shape;488;p14"/>
          <p:cNvCxnSpPr/>
          <p:nvPr/>
        </p:nvCxnSpPr>
        <p:spPr>
          <a:xfrm rot="10800000">
            <a:off x="8774379" y="3655299"/>
            <a:ext cx="0" cy="2631600"/>
          </a:xfrm>
          <a:prstGeom prst="straightConnector1">
            <a:avLst/>
          </a:prstGeom>
          <a:noFill/>
          <a:ln w="9525" cap="flat" cmpd="sng">
            <a:solidFill>
              <a:schemeClr val="accent1"/>
            </a:solidFill>
            <a:prstDash val="solid"/>
            <a:miter lim="800000"/>
            <a:headEnd type="none" w="sm" len="sm"/>
            <a:tailEnd type="triangle" w="med" len="med"/>
          </a:ln>
        </p:spPr>
      </p:cxnSp>
      <p:cxnSp>
        <p:nvCxnSpPr>
          <p:cNvPr id="489" name="Google Shape;489;p14"/>
          <p:cNvCxnSpPr/>
          <p:nvPr/>
        </p:nvCxnSpPr>
        <p:spPr>
          <a:xfrm>
            <a:off x="7746992" y="5737103"/>
            <a:ext cx="0" cy="549600"/>
          </a:xfrm>
          <a:prstGeom prst="straightConnector1">
            <a:avLst/>
          </a:prstGeom>
          <a:noFill/>
          <a:ln w="9525" cap="flat" cmpd="sng">
            <a:solidFill>
              <a:schemeClr val="accent1"/>
            </a:solidFill>
            <a:prstDash val="solid"/>
            <a:miter lim="800000"/>
            <a:headEnd type="none" w="sm" len="sm"/>
            <a:tailEnd type="none" w="sm" len="sm"/>
          </a:ln>
        </p:spPr>
      </p:cxnSp>
      <p:sp>
        <p:nvSpPr>
          <p:cNvPr id="490" name="Google Shape;490;p14"/>
          <p:cNvSpPr txBox="1"/>
          <p:nvPr/>
        </p:nvSpPr>
        <p:spPr>
          <a:xfrm>
            <a:off x="8867569" y="5402168"/>
            <a:ext cx="1057800" cy="6003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Block Interview slot on calendar.</a:t>
            </a:r>
            <a:endParaRPr sz="1100" b="0" i="0" u="none" strike="noStrike" cap="none">
              <a:solidFill>
                <a:schemeClr val="dk1"/>
              </a:solidFill>
              <a:latin typeface="Calibri"/>
              <a:ea typeface="Calibri"/>
              <a:cs typeface="Calibri"/>
              <a:sym typeface="Calibri"/>
            </a:endParaRPr>
          </a:p>
        </p:txBody>
      </p:sp>
      <p:sp>
        <p:nvSpPr>
          <p:cNvPr id="491" name="Google Shape;491;p14"/>
          <p:cNvSpPr txBox="1"/>
          <p:nvPr/>
        </p:nvSpPr>
        <p:spPr>
          <a:xfrm>
            <a:off x="3833098" y="3701257"/>
            <a:ext cx="75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Shared to vendor</a:t>
            </a:r>
            <a:endParaRPr sz="900" b="0" i="0" u="none" strike="noStrike" cap="none">
              <a:solidFill>
                <a:schemeClr val="dk1"/>
              </a:solidFill>
              <a:latin typeface="Calibri"/>
              <a:ea typeface="Calibri"/>
              <a:cs typeface="Calibri"/>
              <a:sym typeface="Calibri"/>
            </a:endParaRPr>
          </a:p>
        </p:txBody>
      </p:sp>
      <p:sp>
        <p:nvSpPr>
          <p:cNvPr id="492" name="Google Shape;492;p14"/>
          <p:cNvSpPr txBox="1"/>
          <p:nvPr/>
        </p:nvSpPr>
        <p:spPr>
          <a:xfrm>
            <a:off x="7781483" y="5084666"/>
            <a:ext cx="9276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Didn’t Happen</a:t>
            </a:r>
            <a:endParaRPr sz="900" b="0" i="0" u="none" strike="noStrike" cap="none">
              <a:solidFill>
                <a:schemeClr val="dk1"/>
              </a:solidFill>
              <a:latin typeface="Calibri"/>
              <a:ea typeface="Calibri"/>
              <a:cs typeface="Calibri"/>
              <a:sym typeface="Calibri"/>
            </a:endParaRPr>
          </a:p>
        </p:txBody>
      </p:sp>
      <p:sp>
        <p:nvSpPr>
          <p:cNvPr id="493" name="Google Shape;493;p14"/>
          <p:cNvSpPr txBox="1"/>
          <p:nvPr/>
        </p:nvSpPr>
        <p:spPr>
          <a:xfrm>
            <a:off x="5721249" y="5113825"/>
            <a:ext cx="10578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Alert via email</a:t>
            </a:r>
            <a:endParaRPr sz="900" b="0" i="0" u="none" strike="noStrike" cap="none">
              <a:solidFill>
                <a:schemeClr val="dk1"/>
              </a:solidFill>
              <a:latin typeface="Calibri"/>
              <a:ea typeface="Calibri"/>
              <a:cs typeface="Calibri"/>
              <a:sym typeface="Calibri"/>
            </a:endParaRPr>
          </a:p>
        </p:txBody>
      </p:sp>
      <p:cxnSp>
        <p:nvCxnSpPr>
          <p:cNvPr id="494" name="Google Shape;494;p14"/>
          <p:cNvCxnSpPr/>
          <p:nvPr/>
        </p:nvCxnSpPr>
        <p:spPr>
          <a:xfrm rot="10800000" flipH="1">
            <a:off x="9132384" y="3504925"/>
            <a:ext cx="166800" cy="4500"/>
          </a:xfrm>
          <a:prstGeom prst="straightConnector1">
            <a:avLst/>
          </a:prstGeom>
          <a:noFill/>
          <a:ln w="9525" cap="flat" cmpd="sng">
            <a:solidFill>
              <a:schemeClr val="accent1"/>
            </a:solidFill>
            <a:prstDash val="solid"/>
            <a:miter lim="800000"/>
            <a:headEnd type="none" w="sm" len="sm"/>
            <a:tailEnd type="none" w="sm" len="sm"/>
          </a:ln>
        </p:spPr>
      </p:cxnSp>
      <p:cxnSp>
        <p:nvCxnSpPr>
          <p:cNvPr id="495" name="Google Shape;495;p14"/>
          <p:cNvCxnSpPr/>
          <p:nvPr/>
        </p:nvCxnSpPr>
        <p:spPr>
          <a:xfrm flipH="1">
            <a:off x="9297559" y="3500283"/>
            <a:ext cx="6900" cy="1880700"/>
          </a:xfrm>
          <a:prstGeom prst="straightConnector1">
            <a:avLst/>
          </a:prstGeom>
          <a:noFill/>
          <a:ln w="9525" cap="flat" cmpd="sng">
            <a:solidFill>
              <a:schemeClr val="accent1"/>
            </a:solidFill>
            <a:prstDash val="solid"/>
            <a:miter lim="800000"/>
            <a:headEnd type="none" w="sm" len="sm"/>
            <a:tailEnd type="triangle" w="med" len="med"/>
          </a:ln>
        </p:spPr>
      </p:cxnSp>
      <p:cxnSp>
        <p:nvCxnSpPr>
          <p:cNvPr id="496" name="Google Shape;496;p14"/>
          <p:cNvCxnSpPr/>
          <p:nvPr/>
        </p:nvCxnSpPr>
        <p:spPr>
          <a:xfrm rot="10800000" flipH="1">
            <a:off x="2534019" y="3473934"/>
            <a:ext cx="774000" cy="4200"/>
          </a:xfrm>
          <a:prstGeom prst="straightConnector1">
            <a:avLst/>
          </a:prstGeom>
          <a:noFill/>
          <a:ln w="9525" cap="flat" cmpd="sng">
            <a:solidFill>
              <a:schemeClr val="accent1"/>
            </a:solidFill>
            <a:prstDash val="solid"/>
            <a:miter lim="800000"/>
            <a:headEnd type="none" w="sm" len="sm"/>
            <a:tailEnd type="triangle" w="med" len="med"/>
          </a:ln>
        </p:spPr>
      </p:cxnSp>
      <p:sp>
        <p:nvSpPr>
          <p:cNvPr id="497" name="Google Shape;497;p14"/>
          <p:cNvSpPr txBox="1"/>
          <p:nvPr/>
        </p:nvSpPr>
        <p:spPr>
          <a:xfrm>
            <a:off x="10586773" y="5922800"/>
            <a:ext cx="5850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Reject</a:t>
            </a:r>
            <a:endParaRPr sz="900" b="0" i="0" u="none" strike="noStrike" cap="none">
              <a:solidFill>
                <a:schemeClr val="dk1"/>
              </a:solidFill>
              <a:latin typeface="Calibri"/>
              <a:ea typeface="Calibri"/>
              <a:cs typeface="Calibri"/>
              <a:sym typeface="Calibri"/>
            </a:endParaRPr>
          </a:p>
        </p:txBody>
      </p:sp>
      <p:sp>
        <p:nvSpPr>
          <p:cNvPr id="498" name="Google Shape;498;p14"/>
          <p:cNvSpPr/>
          <p:nvPr/>
        </p:nvSpPr>
        <p:spPr>
          <a:xfrm>
            <a:off x="10151064" y="5212052"/>
            <a:ext cx="893400" cy="725700"/>
          </a:xfrm>
          <a:prstGeom prst="diamond">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p:txBody>
      </p:sp>
      <p:sp>
        <p:nvSpPr>
          <p:cNvPr id="499" name="Google Shape;499;p14"/>
          <p:cNvSpPr txBox="1"/>
          <p:nvPr/>
        </p:nvSpPr>
        <p:spPr>
          <a:xfrm>
            <a:off x="10250309" y="5415174"/>
            <a:ext cx="6453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Interview Response</a:t>
            </a:r>
            <a:endParaRPr sz="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cxnSp>
        <p:nvCxnSpPr>
          <p:cNvPr id="500" name="Google Shape;500;p14"/>
          <p:cNvCxnSpPr/>
          <p:nvPr/>
        </p:nvCxnSpPr>
        <p:spPr>
          <a:xfrm rot="10800000" flipH="1">
            <a:off x="11053473" y="5577920"/>
            <a:ext cx="244200" cy="3600"/>
          </a:xfrm>
          <a:prstGeom prst="straightConnector1">
            <a:avLst/>
          </a:prstGeom>
          <a:noFill/>
          <a:ln w="9525" cap="flat" cmpd="sng">
            <a:solidFill>
              <a:schemeClr val="accent1"/>
            </a:solidFill>
            <a:prstDash val="solid"/>
            <a:miter lim="800000"/>
            <a:headEnd type="none" w="sm" len="sm"/>
            <a:tailEnd type="none" w="sm" len="sm"/>
          </a:ln>
        </p:spPr>
      </p:cxnSp>
      <p:sp>
        <p:nvSpPr>
          <p:cNvPr id="501" name="Google Shape;501;p14"/>
          <p:cNvSpPr txBox="1"/>
          <p:nvPr/>
        </p:nvSpPr>
        <p:spPr>
          <a:xfrm>
            <a:off x="11362350" y="5322300"/>
            <a:ext cx="6462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Accept</a:t>
            </a:r>
            <a:endParaRPr sz="900" b="0" i="0" u="none" strike="noStrike" cap="none">
              <a:solidFill>
                <a:schemeClr val="dk1"/>
              </a:solidFill>
              <a:latin typeface="Calibri"/>
              <a:ea typeface="Calibri"/>
              <a:cs typeface="Calibri"/>
              <a:sym typeface="Calibri"/>
            </a:endParaRPr>
          </a:p>
        </p:txBody>
      </p:sp>
      <p:cxnSp>
        <p:nvCxnSpPr>
          <p:cNvPr id="502" name="Google Shape;502;p14"/>
          <p:cNvCxnSpPr/>
          <p:nvPr/>
        </p:nvCxnSpPr>
        <p:spPr>
          <a:xfrm rot="10800000" flipH="1">
            <a:off x="9925257" y="5586858"/>
            <a:ext cx="228600" cy="2400"/>
          </a:xfrm>
          <a:prstGeom prst="straightConnector1">
            <a:avLst/>
          </a:prstGeom>
          <a:noFill/>
          <a:ln w="9525" cap="flat" cmpd="sng">
            <a:solidFill>
              <a:schemeClr val="accent1"/>
            </a:solidFill>
            <a:prstDash val="solid"/>
            <a:miter lim="800000"/>
            <a:headEnd type="none" w="sm" len="sm"/>
            <a:tailEnd type="triangle" w="med" len="med"/>
          </a:ln>
        </p:spPr>
      </p:cxnSp>
      <p:sp>
        <p:nvSpPr>
          <p:cNvPr id="503" name="Google Shape;503;p14"/>
          <p:cNvSpPr txBox="1"/>
          <p:nvPr/>
        </p:nvSpPr>
        <p:spPr>
          <a:xfrm>
            <a:off x="9868959" y="5134959"/>
            <a:ext cx="8388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Didn’t Happen</a:t>
            </a:r>
            <a:endParaRPr sz="900" b="0" i="0" u="none" strike="noStrike" cap="none">
              <a:solidFill>
                <a:schemeClr val="dk1"/>
              </a:solidFill>
              <a:latin typeface="Calibri"/>
              <a:ea typeface="Calibri"/>
              <a:cs typeface="Calibri"/>
              <a:sym typeface="Calibri"/>
            </a:endParaRPr>
          </a:p>
        </p:txBody>
      </p:sp>
      <p:cxnSp>
        <p:nvCxnSpPr>
          <p:cNvPr id="504" name="Google Shape;504;p14"/>
          <p:cNvCxnSpPr/>
          <p:nvPr/>
        </p:nvCxnSpPr>
        <p:spPr>
          <a:xfrm rot="10800000">
            <a:off x="10592865" y="3631274"/>
            <a:ext cx="0" cy="1601700"/>
          </a:xfrm>
          <a:prstGeom prst="straightConnector1">
            <a:avLst/>
          </a:prstGeom>
          <a:noFill/>
          <a:ln w="9525" cap="flat" cmpd="sng">
            <a:solidFill>
              <a:schemeClr val="accent1"/>
            </a:solidFill>
            <a:prstDash val="solid"/>
            <a:miter lim="800000"/>
            <a:headEnd type="none" w="sm" len="sm"/>
            <a:tailEnd type="triangle" w="med" len="med"/>
          </a:ln>
        </p:spPr>
      </p:cxnSp>
      <p:sp>
        <p:nvSpPr>
          <p:cNvPr id="505" name="Google Shape;505;p14"/>
          <p:cNvSpPr txBox="1"/>
          <p:nvPr/>
        </p:nvSpPr>
        <p:spPr>
          <a:xfrm>
            <a:off x="9451034" y="3073145"/>
            <a:ext cx="1304700" cy="7695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Move to reapply tab and can reschedule interview</a:t>
            </a:r>
            <a:endParaRPr sz="1100" b="0" i="0" u="none" strike="noStrike" cap="none">
              <a:solidFill>
                <a:schemeClr val="dk1"/>
              </a:solidFill>
              <a:latin typeface="Calibri"/>
              <a:ea typeface="Calibri"/>
              <a:cs typeface="Calibri"/>
              <a:sym typeface="Calibri"/>
            </a:endParaRPr>
          </a:p>
        </p:txBody>
      </p:sp>
      <p:cxnSp>
        <p:nvCxnSpPr>
          <p:cNvPr id="506" name="Google Shape;506;p14"/>
          <p:cNvCxnSpPr/>
          <p:nvPr/>
        </p:nvCxnSpPr>
        <p:spPr>
          <a:xfrm flipH="1">
            <a:off x="10592881" y="5929107"/>
            <a:ext cx="12000" cy="372000"/>
          </a:xfrm>
          <a:prstGeom prst="straightConnector1">
            <a:avLst/>
          </a:prstGeom>
          <a:noFill/>
          <a:ln w="9525" cap="flat" cmpd="sng">
            <a:solidFill>
              <a:schemeClr val="accent1"/>
            </a:solidFill>
            <a:prstDash val="solid"/>
            <a:miter lim="800000"/>
            <a:headEnd type="none" w="sm" len="sm"/>
            <a:tailEnd type="triangle" w="med" len="med"/>
          </a:ln>
        </p:spPr>
      </p:cxnSp>
      <p:cxnSp>
        <p:nvCxnSpPr>
          <p:cNvPr id="507" name="Google Shape;507;p14"/>
          <p:cNvCxnSpPr/>
          <p:nvPr/>
        </p:nvCxnSpPr>
        <p:spPr>
          <a:xfrm rot="10800000">
            <a:off x="11312221" y="3714545"/>
            <a:ext cx="0" cy="1862700"/>
          </a:xfrm>
          <a:prstGeom prst="straightConnector1">
            <a:avLst/>
          </a:prstGeom>
          <a:noFill/>
          <a:ln w="9525" cap="flat" cmpd="sng">
            <a:solidFill>
              <a:schemeClr val="accent1"/>
            </a:solidFill>
            <a:prstDash val="solid"/>
            <a:miter lim="800000"/>
            <a:headEnd type="none" w="sm" len="sm"/>
            <a:tailEnd type="triangle" w="med" len="med"/>
          </a:ln>
        </p:spPr>
      </p:cxnSp>
      <p:sp>
        <p:nvSpPr>
          <p:cNvPr id="508" name="Google Shape;508;p14"/>
          <p:cNvSpPr txBox="1"/>
          <p:nvPr/>
        </p:nvSpPr>
        <p:spPr>
          <a:xfrm>
            <a:off x="10902302" y="3311859"/>
            <a:ext cx="834900" cy="4308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Generate Offer letter</a:t>
            </a:r>
            <a:endParaRPr sz="1100" b="0" i="0" u="none" strike="noStrike" cap="none">
              <a:solidFill>
                <a:schemeClr val="dk1"/>
              </a:solidFill>
              <a:latin typeface="Calibri"/>
              <a:ea typeface="Calibri"/>
              <a:cs typeface="Calibri"/>
              <a:sym typeface="Calibri"/>
            </a:endParaRPr>
          </a:p>
        </p:txBody>
      </p:sp>
      <p:sp>
        <p:nvSpPr>
          <p:cNvPr id="509" name="Google Shape;509;p14"/>
          <p:cNvSpPr/>
          <p:nvPr/>
        </p:nvSpPr>
        <p:spPr>
          <a:xfrm>
            <a:off x="1708013" y="1013307"/>
            <a:ext cx="216300" cy="218700"/>
          </a:xfrm>
          <a:prstGeom prst="flowChartConnector">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lt1"/>
              </a:solidFill>
              <a:latin typeface="Calibri"/>
              <a:ea typeface="Calibri"/>
              <a:cs typeface="Calibri"/>
              <a:sym typeface="Calibri"/>
            </a:endParaRPr>
          </a:p>
        </p:txBody>
      </p:sp>
      <p:cxnSp>
        <p:nvCxnSpPr>
          <p:cNvPr id="510" name="Google Shape;510;p14"/>
          <p:cNvCxnSpPr/>
          <p:nvPr/>
        </p:nvCxnSpPr>
        <p:spPr>
          <a:xfrm flipH="1">
            <a:off x="1808352" y="1100483"/>
            <a:ext cx="9900" cy="254100"/>
          </a:xfrm>
          <a:prstGeom prst="straightConnector1">
            <a:avLst/>
          </a:prstGeom>
          <a:noFill/>
          <a:ln w="9525" cap="flat" cmpd="sng">
            <a:solidFill>
              <a:schemeClr val="accent1"/>
            </a:solidFill>
            <a:prstDash val="solid"/>
            <a:miter lim="800000"/>
            <a:headEnd type="none" w="sm" len="sm"/>
            <a:tailEnd type="triangle" w="med" len="med"/>
          </a:ln>
        </p:spPr>
      </p:cxnSp>
      <p:sp>
        <p:nvSpPr>
          <p:cNvPr id="511" name="Google Shape;511;p14"/>
          <p:cNvSpPr/>
          <p:nvPr/>
        </p:nvSpPr>
        <p:spPr>
          <a:xfrm>
            <a:off x="11190334" y="2961990"/>
            <a:ext cx="216300" cy="218700"/>
          </a:xfrm>
          <a:prstGeom prst="flowChartConnector">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lt1"/>
              </a:solidFill>
              <a:latin typeface="Calibri"/>
              <a:ea typeface="Calibri"/>
              <a:cs typeface="Calibri"/>
              <a:sym typeface="Calibri"/>
            </a:endParaRPr>
          </a:p>
        </p:txBody>
      </p:sp>
      <p:sp>
        <p:nvSpPr>
          <p:cNvPr id="512" name="Google Shape;512;p14"/>
          <p:cNvSpPr/>
          <p:nvPr/>
        </p:nvSpPr>
        <p:spPr>
          <a:xfrm>
            <a:off x="11321720" y="6320157"/>
            <a:ext cx="216300" cy="218700"/>
          </a:xfrm>
          <a:prstGeom prst="flowChartConnector">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lt1"/>
              </a:solidFill>
              <a:latin typeface="Calibri"/>
              <a:ea typeface="Calibri"/>
              <a:cs typeface="Calibri"/>
              <a:sym typeface="Calibri"/>
            </a:endParaRPr>
          </a:p>
        </p:txBody>
      </p:sp>
      <p:cxnSp>
        <p:nvCxnSpPr>
          <p:cNvPr id="513" name="Google Shape;513;p14"/>
          <p:cNvCxnSpPr/>
          <p:nvPr/>
        </p:nvCxnSpPr>
        <p:spPr>
          <a:xfrm rot="10800000">
            <a:off x="11288057" y="3060988"/>
            <a:ext cx="0" cy="235800"/>
          </a:xfrm>
          <a:prstGeom prst="straightConnector1">
            <a:avLst/>
          </a:prstGeom>
          <a:noFill/>
          <a:ln w="9525" cap="flat" cmpd="sng">
            <a:solidFill>
              <a:schemeClr val="accent1"/>
            </a:solidFill>
            <a:prstDash val="solid"/>
            <a:miter lim="800000"/>
            <a:headEnd type="none" w="sm" len="sm"/>
            <a:tailEnd type="triangle" w="med" len="med"/>
          </a:ln>
        </p:spPr>
      </p:cxnSp>
      <p:sp>
        <p:nvSpPr>
          <p:cNvPr id="514" name="Google Shape;514;p14"/>
          <p:cNvSpPr txBox="1"/>
          <p:nvPr/>
        </p:nvSpPr>
        <p:spPr>
          <a:xfrm>
            <a:off x="8937681" y="6295361"/>
            <a:ext cx="23634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Notification to Recruiter with remarks</a:t>
            </a:r>
            <a:endParaRPr sz="1100" b="0" i="0" u="none" strike="noStrike" cap="none">
              <a:solidFill>
                <a:schemeClr val="dk1"/>
              </a:solidFill>
              <a:latin typeface="Calibri"/>
              <a:ea typeface="Calibri"/>
              <a:cs typeface="Calibri"/>
              <a:sym typeface="Calibri"/>
            </a:endParaRPr>
          </a:p>
        </p:txBody>
      </p:sp>
      <p:cxnSp>
        <p:nvCxnSpPr>
          <p:cNvPr id="515" name="Google Shape;515;p14"/>
          <p:cNvCxnSpPr/>
          <p:nvPr/>
        </p:nvCxnSpPr>
        <p:spPr>
          <a:xfrm rot="10800000" flipH="1">
            <a:off x="11172319" y="6436925"/>
            <a:ext cx="222000" cy="4500"/>
          </a:xfrm>
          <a:prstGeom prst="straightConnector1">
            <a:avLst/>
          </a:prstGeom>
          <a:noFill/>
          <a:ln w="9525" cap="flat" cmpd="sng">
            <a:solidFill>
              <a:schemeClr val="accent1"/>
            </a:solidFill>
            <a:prstDash val="solid"/>
            <a:miter lim="800000"/>
            <a:headEnd type="none" w="sm" len="sm"/>
            <a:tailEnd type="none" w="sm" len="sm"/>
          </a:ln>
        </p:spPr>
      </p:cxnSp>
      <p:pic>
        <p:nvPicPr>
          <p:cNvPr id="516" name="Google Shape;516;p14"/>
          <p:cNvPicPr preferRelativeResize="0"/>
          <p:nvPr/>
        </p:nvPicPr>
        <p:blipFill rotWithShape="1">
          <a:blip r:embed="rId3">
            <a:alphaModFix amt="12000"/>
          </a:blip>
          <a:srcRect/>
          <a:stretch/>
        </p:blipFill>
        <p:spPr>
          <a:xfrm>
            <a:off x="11375051" y="-833383"/>
            <a:ext cx="1652560" cy="165256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pic>
        <p:nvPicPr>
          <p:cNvPr id="523" name="Google Shape;523;p44"/>
          <p:cNvPicPr preferRelativeResize="0"/>
          <p:nvPr/>
        </p:nvPicPr>
        <p:blipFill rotWithShape="1">
          <a:blip r:embed="rId3">
            <a:alphaModFix amt="12000"/>
          </a:blip>
          <a:srcRect/>
          <a:stretch/>
        </p:blipFill>
        <p:spPr>
          <a:xfrm rot="-5400000">
            <a:off x="-575970" y="1572510"/>
            <a:ext cx="1849528" cy="1934891"/>
          </a:xfrm>
          <a:prstGeom prst="rect">
            <a:avLst/>
          </a:prstGeom>
          <a:noFill/>
          <a:ln>
            <a:noFill/>
          </a:ln>
        </p:spPr>
      </p:pic>
      <p:pic>
        <p:nvPicPr>
          <p:cNvPr id="524" name="Google Shape;524;p44"/>
          <p:cNvPicPr preferRelativeResize="0"/>
          <p:nvPr/>
        </p:nvPicPr>
        <p:blipFill rotWithShape="1">
          <a:blip r:embed="rId4">
            <a:alphaModFix amt="12000"/>
          </a:blip>
          <a:srcRect/>
          <a:stretch/>
        </p:blipFill>
        <p:spPr>
          <a:xfrm>
            <a:off x="10788197" y="-833383"/>
            <a:ext cx="1652560" cy="1652560"/>
          </a:xfrm>
          <a:prstGeom prst="rect">
            <a:avLst/>
          </a:prstGeom>
          <a:noFill/>
          <a:ln>
            <a:noFill/>
          </a:ln>
        </p:spPr>
      </p:pic>
      <p:pic>
        <p:nvPicPr>
          <p:cNvPr id="525" name="Google Shape;525;p44"/>
          <p:cNvPicPr preferRelativeResize="0"/>
          <p:nvPr/>
        </p:nvPicPr>
        <p:blipFill rotWithShape="1">
          <a:blip r:embed="rId5">
            <a:alphaModFix/>
          </a:blip>
          <a:srcRect t="8833"/>
          <a:stretch/>
        </p:blipFill>
        <p:spPr>
          <a:xfrm>
            <a:off x="284050" y="899475"/>
            <a:ext cx="6292950" cy="3057749"/>
          </a:xfrm>
          <a:prstGeom prst="rect">
            <a:avLst/>
          </a:prstGeom>
          <a:noFill/>
          <a:ln>
            <a:noFill/>
          </a:ln>
          <a:effectLst>
            <a:outerShdw blurRad="292100" dist="139700" dir="2700000" algn="tl" rotWithShape="0">
              <a:srgbClr val="333333">
                <a:alpha val="64705"/>
              </a:srgbClr>
            </a:outerShdw>
          </a:effectLst>
        </p:spPr>
      </p:pic>
      <p:pic>
        <p:nvPicPr>
          <p:cNvPr id="526" name="Google Shape;526;p44"/>
          <p:cNvPicPr preferRelativeResize="0"/>
          <p:nvPr/>
        </p:nvPicPr>
        <p:blipFill rotWithShape="1">
          <a:blip r:embed="rId6">
            <a:alphaModFix/>
          </a:blip>
          <a:srcRect l="3028" t="9712" r="2328" b="-2210"/>
          <a:stretch/>
        </p:blipFill>
        <p:spPr>
          <a:xfrm>
            <a:off x="5898645" y="3554950"/>
            <a:ext cx="6120855" cy="3188025"/>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pic>
        <p:nvPicPr>
          <p:cNvPr id="532" name="Google Shape;532;g18c37fccdbb_0_6"/>
          <p:cNvPicPr preferRelativeResize="0"/>
          <p:nvPr/>
        </p:nvPicPr>
        <p:blipFill rotWithShape="1">
          <a:blip r:embed="rId3">
            <a:alphaModFix amt="12000"/>
          </a:blip>
          <a:srcRect/>
          <a:stretch/>
        </p:blipFill>
        <p:spPr>
          <a:xfrm rot="-5400000">
            <a:off x="-575970" y="1572510"/>
            <a:ext cx="1849528" cy="1934891"/>
          </a:xfrm>
          <a:prstGeom prst="rect">
            <a:avLst/>
          </a:prstGeom>
          <a:noFill/>
          <a:ln>
            <a:noFill/>
          </a:ln>
        </p:spPr>
      </p:pic>
      <p:pic>
        <p:nvPicPr>
          <p:cNvPr id="533" name="Google Shape;533;g18c37fccdbb_0_6"/>
          <p:cNvPicPr preferRelativeResize="0"/>
          <p:nvPr/>
        </p:nvPicPr>
        <p:blipFill rotWithShape="1">
          <a:blip r:embed="rId4">
            <a:alphaModFix amt="12000"/>
          </a:blip>
          <a:srcRect/>
          <a:stretch/>
        </p:blipFill>
        <p:spPr>
          <a:xfrm>
            <a:off x="10788197" y="-833383"/>
            <a:ext cx="1652560" cy="1652560"/>
          </a:xfrm>
          <a:prstGeom prst="rect">
            <a:avLst/>
          </a:prstGeom>
          <a:noFill/>
          <a:ln>
            <a:noFill/>
          </a:ln>
        </p:spPr>
      </p:pic>
      <p:pic>
        <p:nvPicPr>
          <p:cNvPr id="534" name="Google Shape;534;g18c37fccdbb_0_6"/>
          <p:cNvPicPr preferRelativeResize="0"/>
          <p:nvPr/>
        </p:nvPicPr>
        <p:blipFill rotWithShape="1">
          <a:blip r:embed="rId5">
            <a:alphaModFix/>
          </a:blip>
          <a:srcRect t="9690"/>
          <a:stretch/>
        </p:blipFill>
        <p:spPr>
          <a:xfrm>
            <a:off x="360259" y="819177"/>
            <a:ext cx="6561045" cy="3157887"/>
          </a:xfrm>
          <a:prstGeom prst="rect">
            <a:avLst/>
          </a:prstGeom>
          <a:noFill/>
          <a:ln>
            <a:noFill/>
          </a:ln>
          <a:effectLst>
            <a:outerShdw blurRad="292100" dist="139700" dir="2700000" algn="tl" rotWithShape="0">
              <a:srgbClr val="333333">
                <a:alpha val="64709"/>
              </a:srgbClr>
            </a:outerShdw>
          </a:effectLst>
        </p:spPr>
      </p:pic>
      <p:pic>
        <p:nvPicPr>
          <p:cNvPr id="535" name="Google Shape;535;g18c37fccdbb_0_6"/>
          <p:cNvPicPr preferRelativeResize="0"/>
          <p:nvPr/>
        </p:nvPicPr>
        <p:blipFill rotWithShape="1">
          <a:blip r:embed="rId6">
            <a:alphaModFix/>
          </a:blip>
          <a:srcRect l="25373" t="8862" r="25914" b="9157"/>
          <a:stretch/>
        </p:blipFill>
        <p:spPr>
          <a:xfrm>
            <a:off x="7014953" y="2258857"/>
            <a:ext cx="4899545" cy="4394579"/>
          </a:xfrm>
          <a:prstGeom prst="rect">
            <a:avLst/>
          </a:prstGeom>
          <a:noFill/>
          <a:ln>
            <a:noFill/>
          </a:ln>
          <a:effectLst>
            <a:outerShdw blurRad="292100" dist="139700" dir="2700000" algn="tl" rotWithShape="0">
              <a:srgbClr val="333333">
                <a:alpha val="64709"/>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541" name="Google Shape;541;p45"/>
          <p:cNvPicPr preferRelativeResize="0"/>
          <p:nvPr/>
        </p:nvPicPr>
        <p:blipFill rotWithShape="1">
          <a:blip r:embed="rId3">
            <a:alphaModFix amt="12000"/>
          </a:blip>
          <a:srcRect/>
          <a:stretch/>
        </p:blipFill>
        <p:spPr>
          <a:xfrm rot="-5400000">
            <a:off x="-575970" y="1572510"/>
            <a:ext cx="1849528" cy="1934891"/>
          </a:xfrm>
          <a:prstGeom prst="rect">
            <a:avLst/>
          </a:prstGeom>
          <a:noFill/>
          <a:ln>
            <a:noFill/>
          </a:ln>
        </p:spPr>
      </p:pic>
      <p:pic>
        <p:nvPicPr>
          <p:cNvPr id="542" name="Google Shape;542;p45"/>
          <p:cNvPicPr preferRelativeResize="0"/>
          <p:nvPr/>
        </p:nvPicPr>
        <p:blipFill rotWithShape="1">
          <a:blip r:embed="rId4">
            <a:alphaModFix amt="12000"/>
          </a:blip>
          <a:srcRect/>
          <a:stretch/>
        </p:blipFill>
        <p:spPr>
          <a:xfrm>
            <a:off x="11375051" y="-833383"/>
            <a:ext cx="1652560" cy="1652560"/>
          </a:xfrm>
          <a:prstGeom prst="rect">
            <a:avLst/>
          </a:prstGeom>
          <a:noFill/>
          <a:ln>
            <a:noFill/>
          </a:ln>
        </p:spPr>
      </p:pic>
      <p:pic>
        <p:nvPicPr>
          <p:cNvPr id="543" name="Google Shape;543;p45"/>
          <p:cNvPicPr preferRelativeResize="0"/>
          <p:nvPr/>
        </p:nvPicPr>
        <p:blipFill rotWithShape="1">
          <a:blip r:embed="rId5">
            <a:alphaModFix/>
          </a:blip>
          <a:srcRect l="300" t="9274"/>
          <a:stretch/>
        </p:blipFill>
        <p:spPr>
          <a:xfrm>
            <a:off x="5390866" y="3436392"/>
            <a:ext cx="6530452" cy="3167072"/>
          </a:xfrm>
          <a:prstGeom prst="rect">
            <a:avLst/>
          </a:prstGeom>
          <a:noFill/>
          <a:ln>
            <a:noFill/>
          </a:ln>
          <a:effectLst>
            <a:outerShdw blurRad="292100" dist="139700" dir="2700000" algn="tl" rotWithShape="0">
              <a:srgbClr val="333333">
                <a:alpha val="64705"/>
              </a:srgbClr>
            </a:outerShdw>
          </a:effectLst>
        </p:spPr>
      </p:pic>
      <p:pic>
        <p:nvPicPr>
          <p:cNvPr id="544" name="Google Shape;544;p45"/>
          <p:cNvPicPr preferRelativeResize="0"/>
          <p:nvPr/>
        </p:nvPicPr>
        <p:blipFill rotWithShape="1">
          <a:blip r:embed="rId6">
            <a:alphaModFix/>
          </a:blip>
          <a:srcRect l="-758" t="9699" b="13535"/>
          <a:stretch/>
        </p:blipFill>
        <p:spPr>
          <a:xfrm>
            <a:off x="779686" y="776111"/>
            <a:ext cx="6621691" cy="2688609"/>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pic>
        <p:nvPicPr>
          <p:cNvPr id="549" name="Google Shape;549;p46"/>
          <p:cNvPicPr preferRelativeResize="0"/>
          <p:nvPr/>
        </p:nvPicPr>
        <p:blipFill rotWithShape="1">
          <a:blip r:embed="rId3">
            <a:alphaModFix amt="12000"/>
          </a:blip>
          <a:srcRect/>
          <a:stretch/>
        </p:blipFill>
        <p:spPr>
          <a:xfrm>
            <a:off x="12043791" y="-355711"/>
            <a:ext cx="1652560" cy="1652560"/>
          </a:xfrm>
          <a:prstGeom prst="rect">
            <a:avLst/>
          </a:prstGeom>
          <a:noFill/>
          <a:ln>
            <a:noFill/>
          </a:ln>
        </p:spPr>
      </p:pic>
      <p:sp>
        <p:nvSpPr>
          <p:cNvPr id="551" name="Google Shape;551;p46"/>
          <p:cNvSpPr txBox="1"/>
          <p:nvPr/>
        </p:nvSpPr>
        <p:spPr>
          <a:xfrm>
            <a:off x="1766961" y="1296849"/>
            <a:ext cx="801848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Exception Handling </a:t>
            </a:r>
            <a:r>
              <a:rPr lang="en-US" sz="2000" b="0" i="0" u="none" strike="noStrike" cap="none">
                <a:solidFill>
                  <a:srgbClr val="000000"/>
                </a:solidFill>
                <a:latin typeface="Arial"/>
                <a:ea typeface="Arial"/>
                <a:cs typeface="Arial"/>
                <a:sym typeface="Arial"/>
              </a:rPr>
              <a:t>: Notification received for every error occurred</a:t>
            </a:r>
            <a:endParaRPr sz="2000" b="0" i="0" u="none" strike="noStrike" cap="none">
              <a:solidFill>
                <a:srgbClr val="000000"/>
              </a:solidFill>
              <a:latin typeface="Arial"/>
              <a:ea typeface="Arial"/>
              <a:cs typeface="Arial"/>
              <a:sym typeface="Arial"/>
            </a:endParaRPr>
          </a:p>
        </p:txBody>
      </p:sp>
      <p:pic>
        <p:nvPicPr>
          <p:cNvPr id="552" name="Google Shape;552;p46"/>
          <p:cNvPicPr preferRelativeResize="0"/>
          <p:nvPr/>
        </p:nvPicPr>
        <p:blipFill rotWithShape="1">
          <a:blip r:embed="rId4">
            <a:alphaModFix/>
          </a:blip>
          <a:srcRect l="5287" t="29928" r="5063" b="18151"/>
          <a:stretch/>
        </p:blipFill>
        <p:spPr>
          <a:xfrm>
            <a:off x="641445" y="2306475"/>
            <a:ext cx="10877265" cy="33573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p15"/>
          <p:cNvSpPr txBox="1">
            <a:spLocks noGrp="1"/>
          </p:cNvSpPr>
          <p:nvPr>
            <p:ph type="ctrTitle" idx="4294967295"/>
          </p:nvPr>
        </p:nvSpPr>
        <p:spPr>
          <a:xfrm>
            <a:off x="4647564" y="645370"/>
            <a:ext cx="2619084" cy="372000"/>
          </a:xfrm>
          <a:prstGeom prst="rect">
            <a:avLst/>
          </a:prstGeom>
          <a:noFill/>
          <a:ln>
            <a:noFill/>
          </a:ln>
        </p:spPr>
        <p:txBody>
          <a:bodyPr spcFirstLastPara="1" wrap="square" lIns="0" tIns="0" rIns="0" bIns="0" anchor="b" anchorCtr="0">
            <a:noAutofit/>
          </a:bodyPr>
          <a:lstStyle/>
          <a:p>
            <a:pPr marL="0" marR="0" lvl="0" indent="0" algn="l" rtl="0">
              <a:lnSpc>
                <a:spcPct val="80000"/>
              </a:lnSpc>
              <a:spcBef>
                <a:spcPts val="0"/>
              </a:spcBef>
              <a:spcAft>
                <a:spcPts val="0"/>
              </a:spcAft>
              <a:buClr>
                <a:schemeClr val="accent1"/>
              </a:buClr>
              <a:buSzPts val="4800"/>
              <a:buFont typeface="Raleway"/>
              <a:buNone/>
            </a:pPr>
            <a:r>
              <a:rPr lang="en-US" sz="2700" b="1" i="0" u="none" strike="noStrike" cap="none">
                <a:solidFill>
                  <a:srgbClr val="000000"/>
                </a:solidFill>
                <a:latin typeface="Raleway"/>
                <a:ea typeface="Raleway"/>
                <a:cs typeface="Raleway"/>
                <a:sym typeface="Raleway"/>
              </a:rPr>
              <a:t>Case Study - VI</a:t>
            </a:r>
            <a:endParaRPr sz="2700" b="1" i="0" u="none" strike="noStrike" cap="none">
              <a:solidFill>
                <a:srgbClr val="000000"/>
              </a:solidFill>
              <a:latin typeface="Raleway"/>
              <a:ea typeface="Raleway"/>
              <a:cs typeface="Raleway"/>
              <a:sym typeface="Raleway"/>
            </a:endParaRPr>
          </a:p>
        </p:txBody>
      </p:sp>
      <p:sp>
        <p:nvSpPr>
          <p:cNvPr id="558" name="Google Shape;558;p15"/>
          <p:cNvSpPr/>
          <p:nvPr/>
        </p:nvSpPr>
        <p:spPr>
          <a:xfrm>
            <a:off x="1937074" y="2593363"/>
            <a:ext cx="2466300" cy="3952500"/>
          </a:xfrm>
          <a:prstGeom prst="round2DiagRect">
            <a:avLst>
              <a:gd name="adj1" fmla="val 0"/>
              <a:gd name="adj2" fmla="val 17764"/>
            </a:avLst>
          </a:prstGeom>
          <a:solidFill>
            <a:srgbClr val="0B539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559" name="Google Shape;559;p15"/>
          <p:cNvSpPr txBox="1"/>
          <p:nvPr/>
        </p:nvSpPr>
        <p:spPr>
          <a:xfrm>
            <a:off x="2386657" y="2759049"/>
            <a:ext cx="1964100" cy="4578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Objective</a:t>
            </a:r>
            <a:endParaRPr sz="2134" b="0" i="0" u="none" strike="noStrike" cap="none">
              <a:solidFill>
                <a:srgbClr val="FFFFFF"/>
              </a:solidFill>
              <a:latin typeface="Barlow"/>
              <a:ea typeface="Barlow"/>
              <a:cs typeface="Barlow"/>
              <a:sym typeface="Barlow"/>
            </a:endParaRPr>
          </a:p>
        </p:txBody>
      </p:sp>
      <p:sp>
        <p:nvSpPr>
          <p:cNvPr id="560" name="Google Shape;560;p15"/>
          <p:cNvSpPr txBox="1"/>
          <p:nvPr/>
        </p:nvSpPr>
        <p:spPr>
          <a:xfrm>
            <a:off x="1944386" y="3566767"/>
            <a:ext cx="2337600" cy="1097555"/>
          </a:xfrm>
          <a:prstGeom prst="rect">
            <a:avLst/>
          </a:prstGeom>
          <a:solidFill>
            <a:srgbClr val="0B5394"/>
          </a:solidFill>
          <a:ln>
            <a:noFill/>
          </a:ln>
        </p:spPr>
        <p:txBody>
          <a:bodyPr spcFirstLastPara="1" wrap="square" lIns="121900" tIns="121900" rIns="121900" bIns="121900" anchor="t" anchorCtr="0">
            <a:noAutofit/>
          </a:bodyPr>
          <a:lstStyle/>
          <a:p>
            <a:pPr marL="0" marR="0" lvl="0" indent="0" algn="l" rtl="0">
              <a:lnSpc>
                <a:spcPct val="115000"/>
              </a:lnSpc>
              <a:spcBef>
                <a:spcPts val="2134"/>
              </a:spcBef>
              <a:spcAft>
                <a:spcPts val="2134"/>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p:txBody>
      </p:sp>
      <p:sp>
        <p:nvSpPr>
          <p:cNvPr id="561" name="Google Shape;561;p15"/>
          <p:cNvSpPr/>
          <p:nvPr/>
        </p:nvSpPr>
        <p:spPr>
          <a:xfrm rot="-5400000" flipH="1">
            <a:off x="3810533" y="3350263"/>
            <a:ext cx="3898200" cy="2438700"/>
          </a:xfrm>
          <a:prstGeom prst="round2DiagRect">
            <a:avLst>
              <a:gd name="adj1" fmla="val 0"/>
              <a:gd name="adj2" fmla="val 17764"/>
            </a:avLst>
          </a:prstGeom>
          <a:solidFill>
            <a:srgbClr val="00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562" name="Google Shape;562;p15"/>
          <p:cNvSpPr/>
          <p:nvPr/>
        </p:nvSpPr>
        <p:spPr>
          <a:xfrm>
            <a:off x="7205150" y="2645650"/>
            <a:ext cx="2438700" cy="3921600"/>
          </a:xfrm>
          <a:prstGeom prst="round2DiagRect">
            <a:avLst>
              <a:gd name="adj1" fmla="val 0"/>
              <a:gd name="adj2" fmla="val 17764"/>
            </a:avLst>
          </a:prstGeom>
          <a:solidFill>
            <a:srgbClr val="6AA84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563" name="Google Shape;563;p15"/>
          <p:cNvSpPr txBox="1"/>
          <p:nvPr/>
        </p:nvSpPr>
        <p:spPr>
          <a:xfrm>
            <a:off x="5116660" y="2747581"/>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Challenges</a:t>
            </a:r>
            <a:endParaRPr sz="2134" b="0" i="0" u="none" strike="noStrike" cap="none">
              <a:solidFill>
                <a:srgbClr val="FFFFFF"/>
              </a:solidFill>
              <a:latin typeface="Barlow"/>
              <a:ea typeface="Barlow"/>
              <a:cs typeface="Barlow"/>
              <a:sym typeface="Barlow"/>
            </a:endParaRPr>
          </a:p>
        </p:txBody>
      </p:sp>
      <p:sp>
        <p:nvSpPr>
          <p:cNvPr id="564" name="Google Shape;564;p15"/>
          <p:cNvSpPr txBox="1"/>
          <p:nvPr/>
        </p:nvSpPr>
        <p:spPr>
          <a:xfrm>
            <a:off x="7828781" y="2759049"/>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Solutions</a:t>
            </a:r>
            <a:endParaRPr sz="2134" b="0" i="0" u="none" strike="noStrike" cap="none">
              <a:solidFill>
                <a:srgbClr val="FFFFFF"/>
              </a:solidFill>
              <a:latin typeface="Barlow"/>
              <a:ea typeface="Barlow"/>
              <a:cs typeface="Barlow"/>
              <a:sym typeface="Barlow"/>
            </a:endParaRPr>
          </a:p>
        </p:txBody>
      </p:sp>
      <p:sp>
        <p:nvSpPr>
          <p:cNvPr id="565" name="Google Shape;565;p15"/>
          <p:cNvSpPr txBox="1"/>
          <p:nvPr/>
        </p:nvSpPr>
        <p:spPr>
          <a:xfrm>
            <a:off x="4642919" y="3309195"/>
            <a:ext cx="2358000" cy="1449028"/>
          </a:xfrm>
          <a:prstGeom prst="rect">
            <a:avLst/>
          </a:prstGeom>
          <a:noFill/>
          <a:ln>
            <a:noFill/>
          </a:ln>
        </p:spPr>
        <p:txBody>
          <a:bodyPr spcFirstLastPara="1" wrap="square" lIns="121900" tIns="121900" rIns="121900" bIns="121900" anchor="t" anchorCtr="0">
            <a:noAutofit/>
          </a:bodyPr>
          <a:lstStyle/>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To make the timesheet draft and submit later.</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p:txBody>
      </p:sp>
      <p:sp>
        <p:nvSpPr>
          <p:cNvPr id="566" name="Google Shape;566;p15"/>
          <p:cNvSpPr txBox="1"/>
          <p:nvPr/>
        </p:nvSpPr>
        <p:spPr>
          <a:xfrm>
            <a:off x="7262962" y="3327840"/>
            <a:ext cx="2380887" cy="2399192"/>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Create power automate flow for the draft and submit process.</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Created restrictions on the columns using JS.</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171450" marR="0" lvl="0" indent="-95250" algn="l" rtl="0">
              <a:lnSpc>
                <a:spcPct val="115000"/>
              </a:lnSpc>
              <a:spcBef>
                <a:spcPts val="800"/>
              </a:spcBef>
              <a:spcAft>
                <a:spcPts val="0"/>
              </a:spcAft>
              <a:buClr>
                <a:srgbClr val="FFFFFF"/>
              </a:buClr>
              <a:buSzPts val="1200"/>
              <a:buFont typeface="Arial"/>
              <a:buNone/>
            </a:pPr>
            <a:endParaRPr sz="1200" b="1" i="0" u="none" strike="noStrike" cap="none">
              <a:solidFill>
                <a:srgbClr val="FFFFFF"/>
              </a:solidFill>
              <a:latin typeface="Barlow"/>
              <a:ea typeface="Barlow"/>
              <a:cs typeface="Barlow"/>
              <a:sym typeface="Barlow"/>
            </a:endParaRPr>
          </a:p>
          <a:p>
            <a:pPr marL="171450" marR="0" lvl="0" indent="-95250" algn="l" rtl="0">
              <a:lnSpc>
                <a:spcPct val="115000"/>
              </a:lnSpc>
              <a:spcBef>
                <a:spcPts val="800"/>
              </a:spcBef>
              <a:spcAft>
                <a:spcPts val="0"/>
              </a:spcAft>
              <a:buClr>
                <a:srgbClr val="FFFFFF"/>
              </a:buClr>
              <a:buSzPts val="1200"/>
              <a:buFont typeface="Arial"/>
              <a:buNone/>
            </a:pPr>
            <a:endParaRPr sz="1200" b="1" i="0" u="none" strike="noStrike" cap="none">
              <a:solidFill>
                <a:srgbClr val="FFFFFF"/>
              </a:solidFill>
              <a:latin typeface="Barlow"/>
              <a:ea typeface="Barlow"/>
              <a:cs typeface="Barlow"/>
              <a:sym typeface="Barlow"/>
            </a:endParaRPr>
          </a:p>
          <a:p>
            <a:pPr marL="171450" marR="0" lvl="0" indent="-95250" algn="l" rtl="0">
              <a:lnSpc>
                <a:spcPct val="115000"/>
              </a:lnSpc>
              <a:spcBef>
                <a:spcPts val="800"/>
              </a:spcBef>
              <a:spcAft>
                <a:spcPts val="0"/>
              </a:spcAft>
              <a:buClr>
                <a:srgbClr val="FFFFFF"/>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chemeClr val="dk1"/>
              </a:solidFill>
              <a:latin typeface="Calibri"/>
              <a:ea typeface="Calibri"/>
              <a:cs typeface="Calibri"/>
              <a:sym typeface="Calibri"/>
            </a:endParaRPr>
          </a:p>
        </p:txBody>
      </p:sp>
      <p:sp>
        <p:nvSpPr>
          <p:cNvPr id="567" name="Google Shape;567;p15"/>
          <p:cNvSpPr txBox="1">
            <a:spLocks noGrp="1"/>
          </p:cNvSpPr>
          <p:nvPr>
            <p:ph type="subTitle" idx="4294967295"/>
          </p:nvPr>
        </p:nvSpPr>
        <p:spPr>
          <a:xfrm>
            <a:off x="1819273" y="1257440"/>
            <a:ext cx="8056950" cy="1046400"/>
          </a:xfrm>
          <a:prstGeom prst="rect">
            <a:avLst/>
          </a:prstGeom>
          <a:noFill/>
          <a:ln>
            <a:noFill/>
          </a:ln>
        </p:spPr>
        <p:txBody>
          <a:bodyPr spcFirstLastPara="1" wrap="square" lIns="0" tIns="0" rIns="0" bIns="0" anchor="t" anchorCtr="0">
            <a:noAutofit/>
          </a:bodyPr>
          <a:lstStyle/>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An organization wanted to create the timesheet portal for the employees. Where they can upload their daily activity with their projects name, time on the activity and summary of activity. </a:t>
            </a:r>
            <a:endParaRPr sz="1400" b="0" i="0" u="none" strike="noStrike" cap="none">
              <a:solidFill>
                <a:schemeClr val="dk1"/>
              </a:solidFill>
              <a:latin typeface="Barlow Light"/>
              <a:ea typeface="Barlow Light"/>
              <a:cs typeface="Barlow Light"/>
              <a:sym typeface="Barlow Light"/>
            </a:endParaRPr>
          </a:p>
        </p:txBody>
      </p:sp>
      <p:grpSp>
        <p:nvGrpSpPr>
          <p:cNvPr id="568" name="Google Shape;568;p15"/>
          <p:cNvGrpSpPr/>
          <p:nvPr/>
        </p:nvGrpSpPr>
        <p:grpSpPr>
          <a:xfrm>
            <a:off x="2086610" y="2827246"/>
            <a:ext cx="376487" cy="445098"/>
            <a:chOff x="4636075" y="261925"/>
            <a:chExt cx="401800" cy="475050"/>
          </a:xfrm>
        </p:grpSpPr>
        <p:sp>
          <p:nvSpPr>
            <p:cNvPr id="569" name="Google Shape;569;p15"/>
            <p:cNvSpPr/>
            <p:nvPr/>
          </p:nvSpPr>
          <p:spPr>
            <a:xfrm>
              <a:off x="4665400" y="326650"/>
              <a:ext cx="372475" cy="97100"/>
            </a:xfrm>
            <a:custGeom>
              <a:avLst/>
              <a:gdLst/>
              <a:ahLst/>
              <a:cxnLst/>
              <a:rect l="l" t="t" r="r" b="b"/>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570" name="Google Shape;570;p15"/>
            <p:cNvSpPr/>
            <p:nvPr/>
          </p:nvSpPr>
          <p:spPr>
            <a:xfrm>
              <a:off x="4636075" y="438375"/>
              <a:ext cx="372475" cy="97125"/>
            </a:xfrm>
            <a:custGeom>
              <a:avLst/>
              <a:gdLst/>
              <a:ahLst/>
              <a:cxnLst/>
              <a:rect l="l" t="t" r="r" b="b"/>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571" name="Google Shape;571;p15"/>
            <p:cNvSpPr/>
            <p:nvPr/>
          </p:nvSpPr>
          <p:spPr>
            <a:xfrm>
              <a:off x="4814975" y="261925"/>
              <a:ext cx="44000" cy="50100"/>
            </a:xfrm>
            <a:custGeom>
              <a:avLst/>
              <a:gdLst/>
              <a:ahLst/>
              <a:cxnLst/>
              <a:rect l="l" t="t" r="r" b="b"/>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572" name="Google Shape;572;p15"/>
            <p:cNvSpPr/>
            <p:nvPr/>
          </p:nvSpPr>
          <p:spPr>
            <a:xfrm>
              <a:off x="4814975" y="550125"/>
              <a:ext cx="44000" cy="186850"/>
            </a:xfrm>
            <a:custGeom>
              <a:avLst/>
              <a:gdLst/>
              <a:ahLst/>
              <a:cxnLst/>
              <a:rect l="l" t="t" r="r" b="b"/>
              <a:pathLst>
                <a:path w="1760" h="7474" extrusionOk="0">
                  <a:moveTo>
                    <a:pt x="1" y="0"/>
                  </a:moveTo>
                  <a:lnTo>
                    <a:pt x="1" y="7474"/>
                  </a:lnTo>
                  <a:lnTo>
                    <a:pt x="1759" y="7474"/>
                  </a:lnTo>
                  <a:lnTo>
                    <a:pt x="175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573" name="Google Shape;573;p15"/>
          <p:cNvGrpSpPr/>
          <p:nvPr/>
        </p:nvGrpSpPr>
        <p:grpSpPr>
          <a:xfrm>
            <a:off x="4750981" y="2828047"/>
            <a:ext cx="469602" cy="445108"/>
            <a:chOff x="5300400" y="3670175"/>
            <a:chExt cx="421300" cy="399325"/>
          </a:xfrm>
        </p:grpSpPr>
        <p:sp>
          <p:nvSpPr>
            <p:cNvPr id="574" name="Google Shape;574;p15"/>
            <p:cNvSpPr/>
            <p:nvPr/>
          </p:nvSpPr>
          <p:spPr>
            <a:xfrm>
              <a:off x="5300400" y="3708025"/>
              <a:ext cx="421300" cy="267450"/>
            </a:xfrm>
            <a:custGeom>
              <a:avLst/>
              <a:gdLst/>
              <a:ahLst/>
              <a:cxnLst/>
              <a:rect l="l" t="t" r="r" b="b"/>
              <a:pathLst>
                <a:path w="16852" h="10698" extrusionOk="0">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575" name="Google Shape;575;p15"/>
            <p:cNvSpPr/>
            <p:nvPr/>
          </p:nvSpPr>
          <p:spPr>
            <a:xfrm>
              <a:off x="5498825" y="3670175"/>
              <a:ext cx="24450" cy="25650"/>
            </a:xfrm>
            <a:custGeom>
              <a:avLst/>
              <a:gdLst/>
              <a:ahLst/>
              <a:cxnLst/>
              <a:rect l="l" t="t" r="r" b="b"/>
              <a:pathLst>
                <a:path w="978" h="1026" extrusionOk="0">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576" name="Google Shape;576;p15"/>
            <p:cNvSpPr/>
            <p:nvPr/>
          </p:nvSpPr>
          <p:spPr>
            <a:xfrm>
              <a:off x="5366325" y="3987675"/>
              <a:ext cx="61100" cy="81825"/>
            </a:xfrm>
            <a:custGeom>
              <a:avLst/>
              <a:gdLst/>
              <a:ahLst/>
              <a:cxnLst/>
              <a:rect l="l" t="t" r="r" b="b"/>
              <a:pathLst>
                <a:path w="2444" h="3273" extrusionOk="0">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577" name="Google Shape;577;p15"/>
            <p:cNvSpPr/>
            <p:nvPr/>
          </p:nvSpPr>
          <p:spPr>
            <a:xfrm>
              <a:off x="5594700" y="3987675"/>
              <a:ext cx="61075" cy="81825"/>
            </a:xfrm>
            <a:custGeom>
              <a:avLst/>
              <a:gdLst/>
              <a:ahLst/>
              <a:cxnLst/>
              <a:rect l="l" t="t" r="r" b="b"/>
              <a:pathLst>
                <a:path w="2443" h="3273" extrusionOk="0">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578" name="Google Shape;578;p15"/>
            <p:cNvSpPr/>
            <p:nvPr/>
          </p:nvSpPr>
          <p:spPr>
            <a:xfrm>
              <a:off x="5324825" y="3732450"/>
              <a:ext cx="372475" cy="218600"/>
            </a:xfrm>
            <a:custGeom>
              <a:avLst/>
              <a:gdLst/>
              <a:ahLst/>
              <a:cxnLst/>
              <a:rect l="l" t="t" r="r" b="b"/>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579" name="Google Shape;579;p15"/>
          <p:cNvGrpSpPr/>
          <p:nvPr/>
        </p:nvGrpSpPr>
        <p:grpSpPr>
          <a:xfrm>
            <a:off x="7368433" y="2790097"/>
            <a:ext cx="484953" cy="477780"/>
            <a:chOff x="5970800" y="1619250"/>
            <a:chExt cx="428650" cy="456725"/>
          </a:xfrm>
        </p:grpSpPr>
        <p:sp>
          <p:nvSpPr>
            <p:cNvPr id="580" name="Google Shape;580;p15"/>
            <p:cNvSpPr/>
            <p:nvPr/>
          </p:nvSpPr>
          <p:spPr>
            <a:xfrm>
              <a:off x="5970800" y="1674200"/>
              <a:ext cx="377975" cy="377950"/>
            </a:xfrm>
            <a:custGeom>
              <a:avLst/>
              <a:gdLst/>
              <a:ahLst/>
              <a:cxnLst/>
              <a:rect l="l" t="t" r="r" b="b"/>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581" name="Google Shape;581;p15"/>
            <p:cNvSpPr/>
            <p:nvPr/>
          </p:nvSpPr>
          <p:spPr>
            <a:xfrm>
              <a:off x="6068500" y="1771875"/>
              <a:ext cx="182575" cy="182600"/>
            </a:xfrm>
            <a:custGeom>
              <a:avLst/>
              <a:gdLst/>
              <a:ahLst/>
              <a:cxnLst/>
              <a:rect l="l" t="t" r="r" b="b"/>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582" name="Google Shape;582;p15"/>
            <p:cNvSpPr/>
            <p:nvPr/>
          </p:nvSpPr>
          <p:spPr>
            <a:xfrm>
              <a:off x="5981175" y="2005125"/>
              <a:ext cx="75125" cy="70850"/>
            </a:xfrm>
            <a:custGeom>
              <a:avLst/>
              <a:gdLst/>
              <a:ahLst/>
              <a:cxnLst/>
              <a:rect l="l" t="t" r="r" b="b"/>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583" name="Google Shape;583;p15"/>
            <p:cNvSpPr/>
            <p:nvPr/>
          </p:nvSpPr>
          <p:spPr>
            <a:xfrm>
              <a:off x="6263875" y="2005125"/>
              <a:ext cx="74525" cy="70850"/>
            </a:xfrm>
            <a:custGeom>
              <a:avLst/>
              <a:gdLst/>
              <a:ahLst/>
              <a:cxnLst/>
              <a:rect l="l" t="t" r="r" b="b"/>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584" name="Google Shape;584;p15"/>
            <p:cNvSpPr/>
            <p:nvPr/>
          </p:nvSpPr>
          <p:spPr>
            <a:xfrm>
              <a:off x="6147875" y="1619250"/>
              <a:ext cx="251575" cy="255850"/>
            </a:xfrm>
            <a:custGeom>
              <a:avLst/>
              <a:gdLst/>
              <a:ahLst/>
              <a:cxnLst/>
              <a:rect l="l" t="t" r="r" b="b"/>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sp>
        <p:nvSpPr>
          <p:cNvPr id="586" name="Google Shape;586;p15"/>
          <p:cNvSpPr/>
          <p:nvPr/>
        </p:nvSpPr>
        <p:spPr>
          <a:xfrm rot="5400000">
            <a:off x="8362043" y="3028043"/>
            <a:ext cx="6858001" cy="801915"/>
          </a:xfrm>
          <a:prstGeom prst="rect">
            <a:avLst/>
          </a:prstGeom>
          <a:solidFill>
            <a:srgbClr val="4398F1">
              <a:alpha val="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grpSp>
        <p:nvGrpSpPr>
          <p:cNvPr id="587" name="Google Shape;587;p15"/>
          <p:cNvGrpSpPr/>
          <p:nvPr/>
        </p:nvGrpSpPr>
        <p:grpSpPr>
          <a:xfrm>
            <a:off x="11688477" y="1994914"/>
            <a:ext cx="323151" cy="2868174"/>
            <a:chOff x="-18106" y="1"/>
            <a:chExt cx="646301" cy="5736346"/>
          </a:xfrm>
        </p:grpSpPr>
        <p:sp>
          <p:nvSpPr>
            <p:cNvPr id="588" name="Google Shape;588;p15"/>
            <p:cNvSpPr/>
            <p:nvPr/>
          </p:nvSpPr>
          <p:spPr>
            <a:xfrm flipH="1">
              <a:off x="140546" y="2069732"/>
              <a:ext cx="111265" cy="111261"/>
            </a:xfrm>
            <a:prstGeom prst="ellipse">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589" name="Google Shape;589;p15"/>
            <p:cNvSpPr/>
            <p:nvPr/>
          </p:nvSpPr>
          <p:spPr>
            <a:xfrm flipH="1">
              <a:off x="140546" y="2455739"/>
              <a:ext cx="111265" cy="111261"/>
            </a:xfrm>
            <a:prstGeom prst="ellipse">
              <a:avLst/>
            </a:prstGeom>
            <a:solidFill>
              <a:srgbClr val="000000">
                <a:alpha val="80000"/>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590" name="Google Shape;590;p15"/>
            <p:cNvSpPr/>
            <p:nvPr/>
          </p:nvSpPr>
          <p:spPr>
            <a:xfrm flipH="1">
              <a:off x="140546" y="2841744"/>
              <a:ext cx="111265" cy="111261"/>
            </a:xfrm>
            <a:prstGeom prst="ellipse">
              <a:avLst/>
            </a:prstGeom>
            <a:solidFill>
              <a:srgbClr val="000000">
                <a:alpha val="4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591" name="Google Shape;591;p15"/>
            <p:cNvSpPr/>
            <p:nvPr/>
          </p:nvSpPr>
          <p:spPr>
            <a:xfrm flipH="1">
              <a:off x="140546" y="3220981"/>
              <a:ext cx="111265" cy="111261"/>
            </a:xfrm>
            <a:prstGeom prst="ellipse">
              <a:avLst/>
            </a:prstGeom>
            <a:solidFill>
              <a:srgbClr val="000000">
                <a:alpha val="29019"/>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592" name="Google Shape;592;p15"/>
            <p:cNvSpPr/>
            <p:nvPr/>
          </p:nvSpPr>
          <p:spPr>
            <a:xfrm flipH="1">
              <a:off x="140546" y="3599022"/>
              <a:ext cx="111265" cy="111261"/>
            </a:xfrm>
            <a:prstGeom prst="ellipse">
              <a:avLst/>
            </a:prstGeom>
            <a:solidFill>
              <a:srgbClr val="000000">
                <a:alpha val="9803"/>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593" name="Google Shape;593;p15"/>
            <p:cNvSpPr/>
            <p:nvPr/>
          </p:nvSpPr>
          <p:spPr>
            <a:xfrm rot="5400000">
              <a:off x="-326599" y="5017391"/>
              <a:ext cx="1045554" cy="392357"/>
            </a:xfrm>
            <a:prstGeom prst="rightArrow">
              <a:avLst>
                <a:gd name="adj1" fmla="val 8730"/>
                <a:gd name="adj2" fmla="val 53642"/>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594" name="Google Shape;594;p15"/>
            <p:cNvSpPr txBox="1"/>
            <p:nvPr/>
          </p:nvSpPr>
          <p:spPr>
            <a:xfrm rot="5400000">
              <a:off x="-350117" y="332012"/>
              <a:ext cx="1310323" cy="646301"/>
            </a:xfrm>
            <a:prstGeom prst="rect">
              <a:avLst/>
            </a:prstGeom>
            <a:noFill/>
            <a:ln>
              <a:noFill/>
            </a:ln>
          </p:spPr>
          <p:txBody>
            <a:bodyPr spcFirstLastPara="1" wrap="square" lIns="45700" tIns="45700" rIns="45700" bIns="45700" anchor="t" anchorCtr="0">
              <a:spAutoFit/>
            </a:bodyPr>
            <a:lstStyle/>
            <a:p>
              <a:pPr marL="0" marR="0" lvl="0" indent="0" algn="just" rtl="0">
                <a:lnSpc>
                  <a:spcPct val="150000"/>
                </a:lnSpc>
                <a:spcBef>
                  <a:spcPts val="0"/>
                </a:spcBef>
                <a:spcAft>
                  <a:spcPts val="0"/>
                </a:spcAft>
                <a:buClr>
                  <a:srgbClr val="000000"/>
                </a:buClr>
                <a:buSzPts val="1000"/>
                <a:buFont typeface="Arial"/>
                <a:buNone/>
              </a:pPr>
              <a:r>
                <a:rPr lang="en-US" sz="1000" b="1" i="0" u="none" strike="noStrike" cap="none">
                  <a:solidFill>
                    <a:srgbClr val="000000"/>
                  </a:solidFill>
                  <a:latin typeface="Open Sans"/>
                  <a:ea typeface="Open Sans"/>
                  <a:cs typeface="Open Sans"/>
                  <a:sym typeface="Open Sans"/>
                </a:rPr>
                <a:t>Next</a:t>
              </a:r>
              <a:endParaRPr sz="900" b="0" i="0" u="none" strike="noStrike" cap="none">
                <a:solidFill>
                  <a:schemeClr val="dk1"/>
                </a:solidFill>
                <a:latin typeface="Calibri"/>
                <a:ea typeface="Calibri"/>
                <a:cs typeface="Calibri"/>
                <a:sym typeface="Calibri"/>
              </a:endParaRPr>
            </a:p>
          </p:txBody>
        </p:sp>
      </p:grpSp>
      <p:sp>
        <p:nvSpPr>
          <p:cNvPr id="595" name="Google Shape;595;p15"/>
          <p:cNvSpPr txBox="1"/>
          <p:nvPr/>
        </p:nvSpPr>
        <p:spPr>
          <a:xfrm>
            <a:off x="2006633" y="3294601"/>
            <a:ext cx="2337600" cy="1290300"/>
          </a:xfrm>
          <a:prstGeom prst="rect">
            <a:avLst/>
          </a:prstGeom>
          <a:solidFill>
            <a:srgbClr val="0B5394"/>
          </a:solidFill>
          <a:ln>
            <a:noFill/>
          </a:ln>
        </p:spPr>
        <p:txBody>
          <a:bodyPr spcFirstLastPara="1" wrap="square" lIns="121900" tIns="121900" rIns="121900" bIns="121900" anchor="t" anchorCtr="0">
            <a:noAutofit/>
          </a:bodyPr>
          <a:lstStyle/>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To establish a portal where employees can fill their daily timesheet.</a:t>
            </a:r>
            <a:endParaRPr sz="1200" b="1" i="0" u="none" strike="noStrike" cap="none">
              <a:solidFill>
                <a:srgbClr val="FFFFFF"/>
              </a:solidFill>
              <a:latin typeface="Barlow"/>
              <a:ea typeface="Barlow"/>
              <a:cs typeface="Barlow"/>
              <a:sym typeface="Barlow"/>
            </a:endParaRPr>
          </a:p>
        </p:txBody>
      </p:sp>
      <p:sp>
        <p:nvSpPr>
          <p:cNvPr id="596" name="Google Shape;596;p15"/>
          <p:cNvSpPr txBox="1"/>
          <p:nvPr/>
        </p:nvSpPr>
        <p:spPr>
          <a:xfrm>
            <a:off x="1944386" y="4189815"/>
            <a:ext cx="2240731" cy="1974967"/>
          </a:xfrm>
          <a:prstGeom prst="rect">
            <a:avLst/>
          </a:prstGeom>
          <a:solidFill>
            <a:srgbClr val="0B5394"/>
          </a:solidFill>
          <a:ln>
            <a:noFill/>
          </a:ln>
        </p:spPr>
        <p:txBody>
          <a:bodyPr spcFirstLastPara="1" wrap="square" lIns="121900" tIns="121900" rIns="121900" bIns="121900" anchor="t" anchorCtr="0">
            <a:noAutofit/>
          </a:bodyPr>
          <a:lstStyle/>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They can save it to the draft and submit it later.</a:t>
            </a:r>
            <a:endParaRPr sz="1400" b="0" i="0" u="none" strike="noStrike" cap="none">
              <a:solidFill>
                <a:srgbClr val="000000"/>
              </a:solidFill>
              <a:latin typeface="Arial"/>
              <a:ea typeface="Arial"/>
              <a:cs typeface="Arial"/>
              <a:sym typeface="Arial"/>
            </a:endParaRPr>
          </a:p>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They can add the multiple entries for multiple projects.</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pic>
        <p:nvPicPr>
          <p:cNvPr id="602" name="Google Shape;602;p16"/>
          <p:cNvPicPr preferRelativeResize="0"/>
          <p:nvPr/>
        </p:nvPicPr>
        <p:blipFill rotWithShape="1">
          <a:blip r:embed="rId3">
            <a:alphaModFix amt="12000"/>
          </a:blip>
          <a:srcRect/>
          <a:stretch/>
        </p:blipFill>
        <p:spPr>
          <a:xfrm rot="-5400000">
            <a:off x="-575970" y="1572510"/>
            <a:ext cx="1849528" cy="1934891"/>
          </a:xfrm>
          <a:prstGeom prst="rect">
            <a:avLst/>
          </a:prstGeom>
          <a:noFill/>
          <a:ln>
            <a:noFill/>
          </a:ln>
        </p:spPr>
      </p:pic>
      <p:pic>
        <p:nvPicPr>
          <p:cNvPr id="603" name="Google Shape;603;p16"/>
          <p:cNvPicPr preferRelativeResize="0"/>
          <p:nvPr/>
        </p:nvPicPr>
        <p:blipFill rotWithShape="1">
          <a:blip r:embed="rId4">
            <a:alphaModFix amt="12000"/>
          </a:blip>
          <a:srcRect/>
          <a:stretch/>
        </p:blipFill>
        <p:spPr>
          <a:xfrm>
            <a:off x="11375051" y="-833383"/>
            <a:ext cx="1652560" cy="1652560"/>
          </a:xfrm>
          <a:prstGeom prst="rect">
            <a:avLst/>
          </a:prstGeom>
          <a:noFill/>
          <a:ln>
            <a:noFill/>
          </a:ln>
        </p:spPr>
      </p:pic>
      <p:sp>
        <p:nvSpPr>
          <p:cNvPr id="604" name="Google Shape;604;p16"/>
          <p:cNvSpPr txBox="1"/>
          <p:nvPr/>
        </p:nvSpPr>
        <p:spPr>
          <a:xfrm rot="-5400000">
            <a:off x="773480" y="3269776"/>
            <a:ext cx="1312752" cy="67421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2"/>
              </a:buClr>
              <a:buSzPts val="2000"/>
              <a:buFont typeface="Calibri"/>
              <a:buNone/>
            </a:pPr>
            <a:r>
              <a:rPr lang="en-US" sz="2000" b="1" i="0" u="none" strike="noStrike" cap="none">
                <a:solidFill>
                  <a:schemeClr val="dk2"/>
                </a:solidFill>
                <a:latin typeface="Calibri"/>
                <a:ea typeface="Calibri"/>
                <a:cs typeface="Calibri"/>
                <a:sym typeface="Calibri"/>
              </a:rPr>
              <a:t>Employee </a:t>
            </a:r>
            <a:endParaRPr sz="2000" b="1" i="0" u="none" strike="noStrike" cap="none">
              <a:solidFill>
                <a:schemeClr val="dk2"/>
              </a:solidFill>
              <a:latin typeface="Calibri"/>
              <a:ea typeface="Calibri"/>
              <a:cs typeface="Calibri"/>
              <a:sym typeface="Calibri"/>
            </a:endParaRPr>
          </a:p>
        </p:txBody>
      </p:sp>
      <p:cxnSp>
        <p:nvCxnSpPr>
          <p:cNvPr id="605" name="Google Shape;605;p16"/>
          <p:cNvCxnSpPr/>
          <p:nvPr/>
        </p:nvCxnSpPr>
        <p:spPr>
          <a:xfrm rot="10800000" flipH="1">
            <a:off x="576447" y="6288214"/>
            <a:ext cx="10847498" cy="22717"/>
          </a:xfrm>
          <a:prstGeom prst="straightConnector1">
            <a:avLst/>
          </a:prstGeom>
          <a:noFill/>
          <a:ln w="19050" cap="flat" cmpd="sng">
            <a:solidFill>
              <a:schemeClr val="accent1"/>
            </a:solidFill>
            <a:prstDash val="solid"/>
            <a:miter lim="800000"/>
            <a:headEnd type="none" w="sm" len="sm"/>
            <a:tailEnd type="none" w="sm" len="sm"/>
          </a:ln>
        </p:spPr>
      </p:cxnSp>
      <p:sp>
        <p:nvSpPr>
          <p:cNvPr id="606" name="Google Shape;606;p16"/>
          <p:cNvSpPr/>
          <p:nvPr/>
        </p:nvSpPr>
        <p:spPr>
          <a:xfrm>
            <a:off x="1763487" y="3339311"/>
            <a:ext cx="941434" cy="693743"/>
          </a:xfrm>
          <a:prstGeom prst="rect">
            <a:avLst/>
          </a:pr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accent1"/>
              </a:solidFill>
              <a:latin typeface="Calibri"/>
              <a:ea typeface="Calibri"/>
              <a:cs typeface="Calibri"/>
              <a:sym typeface="Calibri"/>
            </a:endParaRPr>
          </a:p>
        </p:txBody>
      </p:sp>
      <p:sp>
        <p:nvSpPr>
          <p:cNvPr id="607" name="Google Shape;607;p16"/>
          <p:cNvSpPr txBox="1"/>
          <p:nvPr/>
        </p:nvSpPr>
        <p:spPr>
          <a:xfrm>
            <a:off x="1847257" y="3550294"/>
            <a:ext cx="785612"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Login</a:t>
            </a:r>
            <a:endParaRPr sz="1400" b="0" i="0" u="none" strike="noStrike" cap="none">
              <a:solidFill>
                <a:schemeClr val="dk1"/>
              </a:solidFill>
              <a:latin typeface="Calibri"/>
              <a:ea typeface="Calibri"/>
              <a:cs typeface="Calibri"/>
              <a:sym typeface="Calibri"/>
            </a:endParaRPr>
          </a:p>
        </p:txBody>
      </p:sp>
      <p:sp>
        <p:nvSpPr>
          <p:cNvPr id="608" name="Google Shape;608;p16"/>
          <p:cNvSpPr/>
          <p:nvPr/>
        </p:nvSpPr>
        <p:spPr>
          <a:xfrm>
            <a:off x="3227436" y="3339311"/>
            <a:ext cx="1880141" cy="694796"/>
          </a:xfrm>
          <a:prstGeom prst="rect">
            <a:avLst/>
          </a:pr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accent1"/>
                </a:solidFill>
                <a:latin typeface="Calibri"/>
                <a:ea typeface="Calibri"/>
                <a:cs typeface="Calibri"/>
                <a:sym typeface="Calibri"/>
              </a:rPr>
              <a:t> </a:t>
            </a:r>
            <a:endParaRPr sz="1800" b="0" i="0" u="none" strike="noStrike" cap="none">
              <a:solidFill>
                <a:schemeClr val="accent1"/>
              </a:solidFill>
              <a:latin typeface="Calibri"/>
              <a:ea typeface="Calibri"/>
              <a:cs typeface="Calibri"/>
              <a:sym typeface="Calibri"/>
            </a:endParaRPr>
          </a:p>
        </p:txBody>
      </p:sp>
      <p:sp>
        <p:nvSpPr>
          <p:cNvPr id="609" name="Google Shape;609;p16"/>
          <p:cNvSpPr txBox="1"/>
          <p:nvPr/>
        </p:nvSpPr>
        <p:spPr>
          <a:xfrm>
            <a:off x="3428466" y="3345435"/>
            <a:ext cx="1444790"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Employee will create new Timesheet</a:t>
            </a:r>
            <a:endParaRPr sz="1400" b="0" i="0" u="none" strike="noStrike" cap="none">
              <a:solidFill>
                <a:schemeClr val="dk1"/>
              </a:solidFill>
              <a:latin typeface="Calibri"/>
              <a:ea typeface="Calibri"/>
              <a:cs typeface="Calibri"/>
              <a:sym typeface="Calibri"/>
            </a:endParaRPr>
          </a:p>
        </p:txBody>
      </p:sp>
      <p:cxnSp>
        <p:nvCxnSpPr>
          <p:cNvPr id="610" name="Google Shape;610;p16"/>
          <p:cNvCxnSpPr>
            <a:stCxn id="608" idx="3"/>
          </p:cNvCxnSpPr>
          <p:nvPr/>
        </p:nvCxnSpPr>
        <p:spPr>
          <a:xfrm rot="10800000" flipH="1">
            <a:off x="5107577" y="3672309"/>
            <a:ext cx="851700" cy="14400"/>
          </a:xfrm>
          <a:prstGeom prst="straightConnector1">
            <a:avLst/>
          </a:prstGeom>
          <a:noFill/>
          <a:ln w="9525" cap="flat" cmpd="sng">
            <a:solidFill>
              <a:schemeClr val="accent1"/>
            </a:solidFill>
            <a:prstDash val="solid"/>
            <a:miter lim="800000"/>
            <a:headEnd type="none" w="sm" len="sm"/>
            <a:tailEnd type="triangle" w="med" len="med"/>
          </a:ln>
        </p:spPr>
      </p:cxnSp>
      <p:cxnSp>
        <p:nvCxnSpPr>
          <p:cNvPr id="611" name="Google Shape;611;p16"/>
          <p:cNvCxnSpPr>
            <a:stCxn id="606" idx="3"/>
            <a:endCxn id="608" idx="1"/>
          </p:cNvCxnSpPr>
          <p:nvPr/>
        </p:nvCxnSpPr>
        <p:spPr>
          <a:xfrm>
            <a:off x="2704921" y="3686182"/>
            <a:ext cx="522600" cy="600"/>
          </a:xfrm>
          <a:prstGeom prst="straightConnector1">
            <a:avLst/>
          </a:prstGeom>
          <a:noFill/>
          <a:ln w="9525" cap="flat" cmpd="sng">
            <a:solidFill>
              <a:schemeClr val="accent1"/>
            </a:solidFill>
            <a:prstDash val="solid"/>
            <a:miter lim="800000"/>
            <a:headEnd type="none" w="sm" len="sm"/>
            <a:tailEnd type="triangle" w="med" len="med"/>
          </a:ln>
        </p:spPr>
      </p:cxnSp>
      <p:sp>
        <p:nvSpPr>
          <p:cNvPr id="612" name="Google Shape;612;p16"/>
          <p:cNvSpPr txBox="1"/>
          <p:nvPr/>
        </p:nvSpPr>
        <p:spPr>
          <a:xfrm>
            <a:off x="5234454" y="3410574"/>
            <a:ext cx="724693"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Submit</a:t>
            </a:r>
            <a:endParaRPr sz="1100" b="0" i="0" u="none" strike="noStrike" cap="none">
              <a:solidFill>
                <a:schemeClr val="dk1"/>
              </a:solidFill>
              <a:latin typeface="Calibri"/>
              <a:ea typeface="Calibri"/>
              <a:cs typeface="Calibri"/>
              <a:sym typeface="Calibri"/>
            </a:endParaRPr>
          </a:p>
        </p:txBody>
      </p:sp>
      <p:sp>
        <p:nvSpPr>
          <p:cNvPr id="613" name="Google Shape;613;p16"/>
          <p:cNvSpPr/>
          <p:nvPr/>
        </p:nvSpPr>
        <p:spPr>
          <a:xfrm>
            <a:off x="5990992" y="3338258"/>
            <a:ext cx="1059717" cy="694796"/>
          </a:xfrm>
          <a:prstGeom prst="roundRect">
            <a:avLst>
              <a:gd name="adj" fmla="val 16667"/>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14" name="Google Shape;614;p16"/>
          <p:cNvSpPr txBox="1"/>
          <p:nvPr/>
        </p:nvSpPr>
        <p:spPr>
          <a:xfrm>
            <a:off x="6000196" y="3423462"/>
            <a:ext cx="1066956"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Save as a Draft</a:t>
            </a:r>
            <a:endParaRPr sz="1400" b="0" i="0" u="none" strike="noStrike" cap="none">
              <a:solidFill>
                <a:schemeClr val="dk1"/>
              </a:solidFill>
              <a:latin typeface="Calibri"/>
              <a:ea typeface="Calibri"/>
              <a:cs typeface="Calibri"/>
              <a:sym typeface="Calibri"/>
            </a:endParaRPr>
          </a:p>
        </p:txBody>
      </p:sp>
      <p:cxnSp>
        <p:nvCxnSpPr>
          <p:cNvPr id="615" name="Google Shape;615;p16"/>
          <p:cNvCxnSpPr/>
          <p:nvPr/>
        </p:nvCxnSpPr>
        <p:spPr>
          <a:xfrm>
            <a:off x="7707084" y="2675238"/>
            <a:ext cx="0" cy="1435500"/>
          </a:xfrm>
          <a:prstGeom prst="straightConnector1">
            <a:avLst/>
          </a:prstGeom>
          <a:noFill/>
          <a:ln w="9525" cap="flat" cmpd="sng">
            <a:solidFill>
              <a:schemeClr val="accent1"/>
            </a:solidFill>
            <a:prstDash val="solid"/>
            <a:miter lim="800000"/>
            <a:headEnd type="none" w="sm" len="sm"/>
            <a:tailEnd type="none" w="sm" len="sm"/>
          </a:ln>
        </p:spPr>
      </p:cxnSp>
      <p:cxnSp>
        <p:nvCxnSpPr>
          <p:cNvPr id="616" name="Google Shape;616;p16"/>
          <p:cNvCxnSpPr/>
          <p:nvPr/>
        </p:nvCxnSpPr>
        <p:spPr>
          <a:xfrm>
            <a:off x="7707084" y="2675238"/>
            <a:ext cx="522600"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617" name="Google Shape;617;p16"/>
          <p:cNvCxnSpPr/>
          <p:nvPr/>
        </p:nvCxnSpPr>
        <p:spPr>
          <a:xfrm>
            <a:off x="7050709" y="3533256"/>
            <a:ext cx="660300" cy="0"/>
          </a:xfrm>
          <a:prstGeom prst="straightConnector1">
            <a:avLst/>
          </a:prstGeom>
          <a:noFill/>
          <a:ln w="9525" cap="flat" cmpd="sng">
            <a:solidFill>
              <a:schemeClr val="accent1"/>
            </a:solidFill>
            <a:prstDash val="solid"/>
            <a:miter lim="800000"/>
            <a:headEnd type="none" w="sm" len="sm"/>
            <a:tailEnd type="none" w="sm" len="sm"/>
          </a:ln>
        </p:spPr>
      </p:cxnSp>
      <p:sp>
        <p:nvSpPr>
          <p:cNvPr id="618" name="Google Shape;618;p16"/>
          <p:cNvSpPr/>
          <p:nvPr/>
        </p:nvSpPr>
        <p:spPr>
          <a:xfrm>
            <a:off x="8293292" y="2439215"/>
            <a:ext cx="1278600" cy="458100"/>
          </a:xfrm>
          <a:prstGeom prst="roundRect">
            <a:avLst>
              <a:gd name="adj" fmla="val 16667"/>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19" name="Google Shape;619;p16"/>
          <p:cNvSpPr/>
          <p:nvPr/>
        </p:nvSpPr>
        <p:spPr>
          <a:xfrm>
            <a:off x="8294915" y="3156684"/>
            <a:ext cx="1278600" cy="464700"/>
          </a:xfrm>
          <a:prstGeom prst="roundRect">
            <a:avLst>
              <a:gd name="adj" fmla="val 16667"/>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20" name="Google Shape;620;p16"/>
          <p:cNvSpPr/>
          <p:nvPr/>
        </p:nvSpPr>
        <p:spPr>
          <a:xfrm>
            <a:off x="8294915" y="3880654"/>
            <a:ext cx="1278600" cy="460500"/>
          </a:xfrm>
          <a:prstGeom prst="roundRect">
            <a:avLst>
              <a:gd name="adj" fmla="val 16667"/>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621" name="Google Shape;621;p16"/>
          <p:cNvCxnSpPr/>
          <p:nvPr/>
        </p:nvCxnSpPr>
        <p:spPr>
          <a:xfrm rot="10800000" flipH="1">
            <a:off x="7707084" y="3388894"/>
            <a:ext cx="561600" cy="9000"/>
          </a:xfrm>
          <a:prstGeom prst="straightConnector1">
            <a:avLst/>
          </a:prstGeom>
          <a:noFill/>
          <a:ln w="9525" cap="flat" cmpd="sng">
            <a:solidFill>
              <a:schemeClr val="accent1"/>
            </a:solidFill>
            <a:prstDash val="solid"/>
            <a:miter lim="800000"/>
            <a:headEnd type="none" w="sm" len="sm"/>
            <a:tailEnd type="triangle" w="med" len="med"/>
          </a:ln>
        </p:spPr>
      </p:cxnSp>
      <p:sp>
        <p:nvSpPr>
          <p:cNvPr id="622" name="Google Shape;622;p16"/>
          <p:cNvSpPr txBox="1"/>
          <p:nvPr/>
        </p:nvSpPr>
        <p:spPr>
          <a:xfrm>
            <a:off x="8516171" y="2514372"/>
            <a:ext cx="8100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View </a:t>
            </a:r>
            <a:endParaRPr sz="1400" b="0" i="0" u="none" strike="noStrike" cap="none">
              <a:solidFill>
                <a:schemeClr val="dk1"/>
              </a:solidFill>
              <a:latin typeface="Calibri"/>
              <a:ea typeface="Calibri"/>
              <a:cs typeface="Calibri"/>
              <a:sym typeface="Calibri"/>
            </a:endParaRPr>
          </a:p>
        </p:txBody>
      </p:sp>
      <p:sp>
        <p:nvSpPr>
          <p:cNvPr id="623" name="Google Shape;623;p16"/>
          <p:cNvSpPr txBox="1"/>
          <p:nvPr/>
        </p:nvSpPr>
        <p:spPr>
          <a:xfrm>
            <a:off x="8529233" y="3950623"/>
            <a:ext cx="8100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Delete</a:t>
            </a:r>
            <a:endParaRPr sz="1400" b="0" i="0" u="none" strike="noStrike" cap="none">
              <a:solidFill>
                <a:schemeClr val="dk1"/>
              </a:solidFill>
              <a:latin typeface="Calibri"/>
              <a:ea typeface="Calibri"/>
              <a:cs typeface="Calibri"/>
              <a:sym typeface="Calibri"/>
            </a:endParaRPr>
          </a:p>
        </p:txBody>
      </p:sp>
      <p:sp>
        <p:nvSpPr>
          <p:cNvPr id="624" name="Google Shape;624;p16"/>
          <p:cNvSpPr txBox="1"/>
          <p:nvPr/>
        </p:nvSpPr>
        <p:spPr>
          <a:xfrm>
            <a:off x="8529234" y="3235091"/>
            <a:ext cx="8100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Edit</a:t>
            </a:r>
            <a:endParaRPr sz="1400" b="0" i="0" u="none" strike="noStrike" cap="none">
              <a:solidFill>
                <a:schemeClr val="dk1"/>
              </a:solidFill>
              <a:latin typeface="Calibri"/>
              <a:ea typeface="Calibri"/>
              <a:cs typeface="Calibri"/>
              <a:sym typeface="Calibri"/>
            </a:endParaRPr>
          </a:p>
        </p:txBody>
      </p:sp>
      <p:cxnSp>
        <p:nvCxnSpPr>
          <p:cNvPr id="625" name="Google Shape;625;p16"/>
          <p:cNvCxnSpPr/>
          <p:nvPr/>
        </p:nvCxnSpPr>
        <p:spPr>
          <a:xfrm>
            <a:off x="7707084" y="4110938"/>
            <a:ext cx="561600"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626" name="Google Shape;626;p16"/>
          <p:cNvCxnSpPr/>
          <p:nvPr/>
        </p:nvCxnSpPr>
        <p:spPr>
          <a:xfrm rot="10800000">
            <a:off x="6510031" y="2078378"/>
            <a:ext cx="1" cy="1274327"/>
          </a:xfrm>
          <a:prstGeom prst="straightConnector1">
            <a:avLst/>
          </a:prstGeom>
          <a:noFill/>
          <a:ln w="9525" cap="flat" cmpd="sng">
            <a:solidFill>
              <a:schemeClr val="accent1"/>
            </a:solidFill>
            <a:prstDash val="solid"/>
            <a:miter lim="800000"/>
            <a:headEnd type="none" w="sm" len="sm"/>
            <a:tailEnd type="none" w="sm" len="sm"/>
          </a:ln>
        </p:spPr>
      </p:cxnSp>
      <p:cxnSp>
        <p:nvCxnSpPr>
          <p:cNvPr id="627" name="Google Shape;627;p16"/>
          <p:cNvCxnSpPr/>
          <p:nvPr/>
        </p:nvCxnSpPr>
        <p:spPr>
          <a:xfrm rot="10800000">
            <a:off x="6512275" y="4025831"/>
            <a:ext cx="1" cy="1274327"/>
          </a:xfrm>
          <a:prstGeom prst="straightConnector1">
            <a:avLst/>
          </a:prstGeom>
          <a:noFill/>
          <a:ln w="9525" cap="flat" cmpd="sng">
            <a:solidFill>
              <a:schemeClr val="accent1"/>
            </a:solidFill>
            <a:prstDash val="solid"/>
            <a:miter lim="800000"/>
            <a:headEnd type="none" w="sm" len="sm"/>
            <a:tailEnd type="none" w="sm" len="sm"/>
          </a:ln>
        </p:spPr>
      </p:cxnSp>
      <p:sp>
        <p:nvSpPr>
          <p:cNvPr id="628" name="Google Shape;628;p16"/>
          <p:cNvSpPr/>
          <p:nvPr/>
        </p:nvSpPr>
        <p:spPr>
          <a:xfrm>
            <a:off x="7219406" y="1816554"/>
            <a:ext cx="1278536" cy="458092"/>
          </a:xfrm>
          <a:prstGeom prst="roundRect">
            <a:avLst>
              <a:gd name="adj" fmla="val 16667"/>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29" name="Google Shape;629;p16"/>
          <p:cNvSpPr txBox="1"/>
          <p:nvPr/>
        </p:nvSpPr>
        <p:spPr>
          <a:xfrm>
            <a:off x="7453725" y="1891711"/>
            <a:ext cx="809897"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Submit</a:t>
            </a:r>
            <a:endParaRPr sz="1400" b="0" i="0" u="none" strike="noStrike" cap="none">
              <a:solidFill>
                <a:schemeClr val="dk1"/>
              </a:solidFill>
              <a:latin typeface="Calibri"/>
              <a:ea typeface="Calibri"/>
              <a:cs typeface="Calibri"/>
              <a:sym typeface="Calibri"/>
            </a:endParaRPr>
          </a:p>
        </p:txBody>
      </p:sp>
      <p:sp>
        <p:nvSpPr>
          <p:cNvPr id="630" name="Google Shape;630;p16"/>
          <p:cNvSpPr/>
          <p:nvPr/>
        </p:nvSpPr>
        <p:spPr>
          <a:xfrm>
            <a:off x="7219406" y="4985993"/>
            <a:ext cx="1278536" cy="494255"/>
          </a:xfrm>
          <a:prstGeom prst="roundRect">
            <a:avLst>
              <a:gd name="adj" fmla="val 16667"/>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631" name="Google Shape;631;p16"/>
          <p:cNvCxnSpPr/>
          <p:nvPr/>
        </p:nvCxnSpPr>
        <p:spPr>
          <a:xfrm>
            <a:off x="6510031" y="2072294"/>
            <a:ext cx="709375" cy="1"/>
          </a:xfrm>
          <a:prstGeom prst="straightConnector1">
            <a:avLst/>
          </a:prstGeom>
          <a:noFill/>
          <a:ln w="9525" cap="flat" cmpd="sng">
            <a:solidFill>
              <a:schemeClr val="accent1"/>
            </a:solidFill>
            <a:prstDash val="solid"/>
            <a:miter lim="800000"/>
            <a:headEnd type="none" w="sm" len="sm"/>
            <a:tailEnd type="triangle" w="med" len="med"/>
          </a:ln>
        </p:spPr>
      </p:cxnSp>
      <p:cxnSp>
        <p:nvCxnSpPr>
          <p:cNvPr id="632" name="Google Shape;632;p16"/>
          <p:cNvCxnSpPr/>
          <p:nvPr/>
        </p:nvCxnSpPr>
        <p:spPr>
          <a:xfrm>
            <a:off x="6533674" y="5292934"/>
            <a:ext cx="703556" cy="0"/>
          </a:xfrm>
          <a:prstGeom prst="straightConnector1">
            <a:avLst/>
          </a:prstGeom>
          <a:noFill/>
          <a:ln w="9525" cap="flat" cmpd="sng">
            <a:solidFill>
              <a:schemeClr val="accent1"/>
            </a:solidFill>
            <a:prstDash val="solid"/>
            <a:miter lim="800000"/>
            <a:headEnd type="none" w="sm" len="sm"/>
            <a:tailEnd type="triangle" w="med" len="med"/>
          </a:ln>
        </p:spPr>
      </p:cxnSp>
      <p:sp>
        <p:nvSpPr>
          <p:cNvPr id="633" name="Google Shape;633;p16"/>
          <p:cNvSpPr txBox="1"/>
          <p:nvPr/>
        </p:nvSpPr>
        <p:spPr>
          <a:xfrm>
            <a:off x="7258629" y="5079406"/>
            <a:ext cx="1239313"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Submit All</a:t>
            </a:r>
            <a:endParaRPr sz="1400" b="0" i="0" u="none" strike="noStrike" cap="none">
              <a:solidFill>
                <a:schemeClr val="dk1"/>
              </a:solidFill>
              <a:latin typeface="Calibri"/>
              <a:ea typeface="Calibri"/>
              <a:cs typeface="Calibri"/>
              <a:sym typeface="Calibri"/>
            </a:endParaRPr>
          </a:p>
        </p:txBody>
      </p:sp>
      <p:sp>
        <p:nvSpPr>
          <p:cNvPr id="634" name="Google Shape;634;p16"/>
          <p:cNvSpPr/>
          <p:nvPr/>
        </p:nvSpPr>
        <p:spPr>
          <a:xfrm>
            <a:off x="9036606" y="1816327"/>
            <a:ext cx="1278536" cy="458092"/>
          </a:xfrm>
          <a:prstGeom prst="roundRect">
            <a:avLst>
              <a:gd name="adj" fmla="val 16667"/>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5" name="Google Shape;635;p16"/>
          <p:cNvSpPr txBox="1"/>
          <p:nvPr/>
        </p:nvSpPr>
        <p:spPr>
          <a:xfrm>
            <a:off x="9252992" y="1891711"/>
            <a:ext cx="809897"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View </a:t>
            </a:r>
            <a:endParaRPr sz="1400" b="0" i="0" u="none" strike="noStrike" cap="none">
              <a:solidFill>
                <a:schemeClr val="dk1"/>
              </a:solidFill>
              <a:latin typeface="Calibri"/>
              <a:ea typeface="Calibri"/>
              <a:cs typeface="Calibri"/>
              <a:sym typeface="Calibri"/>
            </a:endParaRPr>
          </a:p>
        </p:txBody>
      </p:sp>
      <p:cxnSp>
        <p:nvCxnSpPr>
          <p:cNvPr id="636" name="Google Shape;636;p16"/>
          <p:cNvCxnSpPr>
            <a:stCxn id="628" idx="3"/>
            <a:endCxn id="634" idx="1"/>
          </p:cNvCxnSpPr>
          <p:nvPr/>
        </p:nvCxnSpPr>
        <p:spPr>
          <a:xfrm rot="10800000" flipH="1">
            <a:off x="8497942" y="2045300"/>
            <a:ext cx="538800" cy="300"/>
          </a:xfrm>
          <a:prstGeom prst="straightConnector1">
            <a:avLst/>
          </a:prstGeom>
          <a:noFill/>
          <a:ln w="9525" cap="flat" cmpd="sng">
            <a:solidFill>
              <a:schemeClr val="accent1"/>
            </a:solidFill>
            <a:prstDash val="solid"/>
            <a:miter lim="800000"/>
            <a:headEnd type="none" w="sm" len="sm"/>
            <a:tailEnd type="triangle" w="med" len="med"/>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17"/>
          <p:cNvSpPr txBox="1">
            <a:spLocks noGrp="1"/>
          </p:cNvSpPr>
          <p:nvPr>
            <p:ph type="ctrTitle" idx="4294967295"/>
          </p:nvPr>
        </p:nvSpPr>
        <p:spPr>
          <a:xfrm>
            <a:off x="4647564" y="645370"/>
            <a:ext cx="2619084" cy="372000"/>
          </a:xfrm>
          <a:prstGeom prst="rect">
            <a:avLst/>
          </a:prstGeom>
          <a:noFill/>
          <a:ln>
            <a:noFill/>
          </a:ln>
        </p:spPr>
        <p:txBody>
          <a:bodyPr spcFirstLastPara="1" wrap="square" lIns="0" tIns="0" rIns="0" bIns="0" anchor="b" anchorCtr="0">
            <a:noAutofit/>
          </a:bodyPr>
          <a:lstStyle/>
          <a:p>
            <a:pPr marL="0" marR="0" lvl="0" indent="0" algn="l" rtl="0">
              <a:lnSpc>
                <a:spcPct val="80000"/>
              </a:lnSpc>
              <a:spcBef>
                <a:spcPts val="0"/>
              </a:spcBef>
              <a:spcAft>
                <a:spcPts val="0"/>
              </a:spcAft>
              <a:buClr>
                <a:schemeClr val="accent1"/>
              </a:buClr>
              <a:buSzPts val="4800"/>
              <a:buFont typeface="Raleway"/>
              <a:buNone/>
            </a:pPr>
            <a:r>
              <a:rPr lang="en-US" sz="2700" b="1" i="0" u="none" strike="noStrike" cap="none">
                <a:solidFill>
                  <a:srgbClr val="000000"/>
                </a:solidFill>
                <a:latin typeface="Raleway"/>
                <a:ea typeface="Raleway"/>
                <a:cs typeface="Raleway"/>
                <a:sym typeface="Raleway"/>
              </a:rPr>
              <a:t>Case Study - VII</a:t>
            </a:r>
            <a:endParaRPr sz="2700" b="1" i="0" u="none" strike="noStrike" cap="none">
              <a:solidFill>
                <a:srgbClr val="000000"/>
              </a:solidFill>
              <a:latin typeface="Raleway"/>
              <a:ea typeface="Raleway"/>
              <a:cs typeface="Raleway"/>
              <a:sym typeface="Raleway"/>
            </a:endParaRPr>
          </a:p>
        </p:txBody>
      </p:sp>
      <p:sp>
        <p:nvSpPr>
          <p:cNvPr id="642" name="Google Shape;642;p17"/>
          <p:cNvSpPr/>
          <p:nvPr/>
        </p:nvSpPr>
        <p:spPr>
          <a:xfrm>
            <a:off x="1937074" y="2593363"/>
            <a:ext cx="2466300" cy="3952500"/>
          </a:xfrm>
          <a:prstGeom prst="round2DiagRect">
            <a:avLst>
              <a:gd name="adj1" fmla="val 0"/>
              <a:gd name="adj2" fmla="val 17764"/>
            </a:avLst>
          </a:prstGeom>
          <a:solidFill>
            <a:srgbClr val="0B539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643" name="Google Shape;643;p17"/>
          <p:cNvSpPr txBox="1"/>
          <p:nvPr/>
        </p:nvSpPr>
        <p:spPr>
          <a:xfrm>
            <a:off x="2386657" y="2759049"/>
            <a:ext cx="1964100" cy="4578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Objective</a:t>
            </a:r>
            <a:endParaRPr sz="2134" b="0" i="0" u="none" strike="noStrike" cap="none">
              <a:solidFill>
                <a:srgbClr val="FFFFFF"/>
              </a:solidFill>
              <a:latin typeface="Barlow"/>
              <a:ea typeface="Barlow"/>
              <a:cs typeface="Barlow"/>
              <a:sym typeface="Barlow"/>
            </a:endParaRPr>
          </a:p>
        </p:txBody>
      </p:sp>
      <p:sp>
        <p:nvSpPr>
          <p:cNvPr id="644" name="Google Shape;644;p17"/>
          <p:cNvSpPr txBox="1"/>
          <p:nvPr/>
        </p:nvSpPr>
        <p:spPr>
          <a:xfrm>
            <a:off x="1944386" y="3566767"/>
            <a:ext cx="2337600" cy="1097555"/>
          </a:xfrm>
          <a:prstGeom prst="rect">
            <a:avLst/>
          </a:prstGeom>
          <a:solidFill>
            <a:srgbClr val="0B5394"/>
          </a:solidFill>
          <a:ln>
            <a:noFill/>
          </a:ln>
        </p:spPr>
        <p:txBody>
          <a:bodyPr spcFirstLastPara="1" wrap="square" lIns="121900" tIns="121900" rIns="121900" bIns="121900" anchor="t" anchorCtr="0">
            <a:noAutofit/>
          </a:bodyPr>
          <a:lstStyle/>
          <a:p>
            <a:pPr marL="0" marR="0" lvl="0" indent="0" algn="l" rtl="0">
              <a:lnSpc>
                <a:spcPct val="115000"/>
              </a:lnSpc>
              <a:spcBef>
                <a:spcPts val="2134"/>
              </a:spcBef>
              <a:spcAft>
                <a:spcPts val="2134"/>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p:txBody>
      </p:sp>
      <p:sp>
        <p:nvSpPr>
          <p:cNvPr id="645" name="Google Shape;645;p17"/>
          <p:cNvSpPr/>
          <p:nvPr/>
        </p:nvSpPr>
        <p:spPr>
          <a:xfrm rot="-5400000" flipH="1">
            <a:off x="3810533" y="3350263"/>
            <a:ext cx="3898200" cy="2438700"/>
          </a:xfrm>
          <a:prstGeom prst="round2DiagRect">
            <a:avLst>
              <a:gd name="adj1" fmla="val 0"/>
              <a:gd name="adj2" fmla="val 17764"/>
            </a:avLst>
          </a:prstGeom>
          <a:solidFill>
            <a:srgbClr val="00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646" name="Google Shape;646;p17"/>
          <p:cNvSpPr/>
          <p:nvPr/>
        </p:nvSpPr>
        <p:spPr>
          <a:xfrm>
            <a:off x="7205150" y="2645650"/>
            <a:ext cx="2438700" cy="3921600"/>
          </a:xfrm>
          <a:prstGeom prst="round2DiagRect">
            <a:avLst>
              <a:gd name="adj1" fmla="val 0"/>
              <a:gd name="adj2" fmla="val 17764"/>
            </a:avLst>
          </a:prstGeom>
          <a:solidFill>
            <a:srgbClr val="6AA84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647" name="Google Shape;647;p17"/>
          <p:cNvSpPr txBox="1"/>
          <p:nvPr/>
        </p:nvSpPr>
        <p:spPr>
          <a:xfrm>
            <a:off x="5116660" y="2747581"/>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Challenges</a:t>
            </a:r>
            <a:endParaRPr sz="2134" b="0" i="0" u="none" strike="noStrike" cap="none">
              <a:solidFill>
                <a:srgbClr val="FFFFFF"/>
              </a:solidFill>
              <a:latin typeface="Barlow"/>
              <a:ea typeface="Barlow"/>
              <a:cs typeface="Barlow"/>
              <a:sym typeface="Barlow"/>
            </a:endParaRPr>
          </a:p>
        </p:txBody>
      </p:sp>
      <p:sp>
        <p:nvSpPr>
          <p:cNvPr id="648" name="Google Shape;648;p17"/>
          <p:cNvSpPr txBox="1"/>
          <p:nvPr/>
        </p:nvSpPr>
        <p:spPr>
          <a:xfrm>
            <a:off x="7828781" y="2759049"/>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Solutions</a:t>
            </a:r>
            <a:endParaRPr sz="2134" b="0" i="0" u="none" strike="noStrike" cap="none">
              <a:solidFill>
                <a:srgbClr val="FFFFFF"/>
              </a:solidFill>
              <a:latin typeface="Barlow"/>
              <a:ea typeface="Barlow"/>
              <a:cs typeface="Barlow"/>
              <a:sym typeface="Barlow"/>
            </a:endParaRPr>
          </a:p>
        </p:txBody>
      </p:sp>
      <p:sp>
        <p:nvSpPr>
          <p:cNvPr id="649" name="Google Shape;649;p17"/>
          <p:cNvSpPr txBox="1"/>
          <p:nvPr/>
        </p:nvSpPr>
        <p:spPr>
          <a:xfrm>
            <a:off x="4568563" y="3633220"/>
            <a:ext cx="2358000" cy="1449028"/>
          </a:xfrm>
          <a:prstGeom prst="rect">
            <a:avLst/>
          </a:prstGeom>
          <a:noFill/>
          <a:ln>
            <a:noFill/>
          </a:ln>
        </p:spPr>
        <p:txBody>
          <a:bodyPr spcFirstLastPara="1" wrap="square" lIns="121900" tIns="121900" rIns="121900" bIns="121900" anchor="t" anchorCtr="0">
            <a:noAutofit/>
          </a:bodyPr>
          <a:lstStyle/>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Add new customer address if not available in master</a:t>
            </a:r>
            <a:endParaRPr sz="1200" b="1" i="0" u="none" strike="noStrike" cap="none">
              <a:solidFill>
                <a:srgbClr val="FFFFFF"/>
              </a:solidFill>
              <a:latin typeface="Barlow"/>
              <a:ea typeface="Barlow"/>
              <a:cs typeface="Barlow"/>
              <a:sym typeface="Barlow"/>
            </a:endParaRPr>
          </a:p>
        </p:txBody>
      </p:sp>
      <p:sp>
        <p:nvSpPr>
          <p:cNvPr id="650" name="Google Shape;650;p17"/>
          <p:cNvSpPr txBox="1"/>
          <p:nvPr/>
        </p:nvSpPr>
        <p:spPr>
          <a:xfrm>
            <a:off x="7155106" y="3663492"/>
            <a:ext cx="2380887" cy="2399192"/>
          </a:xfrm>
          <a:prstGeom prst="rect">
            <a:avLst/>
          </a:prstGeom>
          <a:noFill/>
          <a:ln>
            <a:noFill/>
          </a:ln>
        </p:spPr>
        <p:txBody>
          <a:bodyPr spcFirstLastPara="1" wrap="square" lIns="121900" tIns="121900" rIns="121900" bIns="121900" anchor="t" anchorCtr="0">
            <a:noAutofit/>
          </a:bodyPr>
          <a:lstStyle/>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Provided text column to fill new customer name and address</a:t>
            </a:r>
            <a:endParaRPr sz="1200" b="1" i="0" u="none" strike="noStrike" cap="none">
              <a:solidFill>
                <a:srgbClr val="FFFFFF"/>
              </a:solidFill>
              <a:latin typeface="Barlow"/>
              <a:ea typeface="Barlow"/>
              <a:cs typeface="Barlow"/>
              <a:sym typeface="Barlow"/>
            </a:endParaRPr>
          </a:p>
        </p:txBody>
      </p:sp>
      <p:sp>
        <p:nvSpPr>
          <p:cNvPr id="651" name="Google Shape;651;p17"/>
          <p:cNvSpPr txBox="1">
            <a:spLocks noGrp="1"/>
          </p:cNvSpPr>
          <p:nvPr>
            <p:ph type="subTitle" idx="4294967295"/>
          </p:nvPr>
        </p:nvSpPr>
        <p:spPr>
          <a:xfrm>
            <a:off x="1819273" y="1257440"/>
            <a:ext cx="8056950" cy="1046400"/>
          </a:xfrm>
          <a:prstGeom prst="rect">
            <a:avLst/>
          </a:prstGeom>
          <a:noFill/>
          <a:ln>
            <a:noFill/>
          </a:ln>
        </p:spPr>
        <p:txBody>
          <a:bodyPr spcFirstLastPara="1" wrap="square" lIns="0" tIns="0" rIns="0" bIns="0" anchor="t" anchorCtr="0">
            <a:noAutofit/>
          </a:bodyPr>
          <a:lstStyle/>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An organization wanted to create an app through which they can create requests  to the vendor for the different purpose for which vendor can also respond and they can also track about pending and completed request on home screen by KPIs and notification can sent to marketing team also when request is created where they can track the completed and pending requests in dashboard.</a:t>
            </a:r>
            <a:endParaRPr sz="1400" b="0" i="0" u="none" strike="noStrike" cap="none">
              <a:solidFill>
                <a:schemeClr val="dk1"/>
              </a:solidFill>
              <a:latin typeface="Barlow Light"/>
              <a:ea typeface="Barlow Light"/>
              <a:cs typeface="Barlow Light"/>
              <a:sym typeface="Barlow Light"/>
            </a:endParaRPr>
          </a:p>
        </p:txBody>
      </p:sp>
      <p:grpSp>
        <p:nvGrpSpPr>
          <p:cNvPr id="652" name="Google Shape;652;p17"/>
          <p:cNvGrpSpPr/>
          <p:nvPr/>
        </p:nvGrpSpPr>
        <p:grpSpPr>
          <a:xfrm>
            <a:off x="2086610" y="2827246"/>
            <a:ext cx="376487" cy="445098"/>
            <a:chOff x="4636075" y="261925"/>
            <a:chExt cx="401800" cy="475050"/>
          </a:xfrm>
        </p:grpSpPr>
        <p:sp>
          <p:nvSpPr>
            <p:cNvPr id="653" name="Google Shape;653;p17"/>
            <p:cNvSpPr/>
            <p:nvPr/>
          </p:nvSpPr>
          <p:spPr>
            <a:xfrm>
              <a:off x="4665400" y="326650"/>
              <a:ext cx="372475" cy="97100"/>
            </a:xfrm>
            <a:custGeom>
              <a:avLst/>
              <a:gdLst/>
              <a:ahLst/>
              <a:cxnLst/>
              <a:rect l="l" t="t" r="r" b="b"/>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654" name="Google Shape;654;p17"/>
            <p:cNvSpPr/>
            <p:nvPr/>
          </p:nvSpPr>
          <p:spPr>
            <a:xfrm>
              <a:off x="4636075" y="438375"/>
              <a:ext cx="372475" cy="97125"/>
            </a:xfrm>
            <a:custGeom>
              <a:avLst/>
              <a:gdLst/>
              <a:ahLst/>
              <a:cxnLst/>
              <a:rect l="l" t="t" r="r" b="b"/>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655" name="Google Shape;655;p17"/>
            <p:cNvSpPr/>
            <p:nvPr/>
          </p:nvSpPr>
          <p:spPr>
            <a:xfrm>
              <a:off x="4814975" y="261925"/>
              <a:ext cx="44000" cy="50100"/>
            </a:xfrm>
            <a:custGeom>
              <a:avLst/>
              <a:gdLst/>
              <a:ahLst/>
              <a:cxnLst/>
              <a:rect l="l" t="t" r="r" b="b"/>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656" name="Google Shape;656;p17"/>
            <p:cNvSpPr/>
            <p:nvPr/>
          </p:nvSpPr>
          <p:spPr>
            <a:xfrm>
              <a:off x="4814975" y="550125"/>
              <a:ext cx="44000" cy="186850"/>
            </a:xfrm>
            <a:custGeom>
              <a:avLst/>
              <a:gdLst/>
              <a:ahLst/>
              <a:cxnLst/>
              <a:rect l="l" t="t" r="r" b="b"/>
              <a:pathLst>
                <a:path w="1760" h="7474" extrusionOk="0">
                  <a:moveTo>
                    <a:pt x="1" y="0"/>
                  </a:moveTo>
                  <a:lnTo>
                    <a:pt x="1" y="7474"/>
                  </a:lnTo>
                  <a:lnTo>
                    <a:pt x="1759" y="7474"/>
                  </a:lnTo>
                  <a:lnTo>
                    <a:pt x="175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657" name="Google Shape;657;p17"/>
          <p:cNvGrpSpPr/>
          <p:nvPr/>
        </p:nvGrpSpPr>
        <p:grpSpPr>
          <a:xfrm>
            <a:off x="4750981" y="2828047"/>
            <a:ext cx="469602" cy="445108"/>
            <a:chOff x="5300400" y="3670175"/>
            <a:chExt cx="421300" cy="399325"/>
          </a:xfrm>
        </p:grpSpPr>
        <p:sp>
          <p:nvSpPr>
            <p:cNvPr id="658" name="Google Shape;658;p17"/>
            <p:cNvSpPr/>
            <p:nvPr/>
          </p:nvSpPr>
          <p:spPr>
            <a:xfrm>
              <a:off x="5300400" y="3708025"/>
              <a:ext cx="421300" cy="267450"/>
            </a:xfrm>
            <a:custGeom>
              <a:avLst/>
              <a:gdLst/>
              <a:ahLst/>
              <a:cxnLst/>
              <a:rect l="l" t="t" r="r" b="b"/>
              <a:pathLst>
                <a:path w="16852" h="10698" extrusionOk="0">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659" name="Google Shape;659;p17"/>
            <p:cNvSpPr/>
            <p:nvPr/>
          </p:nvSpPr>
          <p:spPr>
            <a:xfrm>
              <a:off x="5498825" y="3670175"/>
              <a:ext cx="24450" cy="25650"/>
            </a:xfrm>
            <a:custGeom>
              <a:avLst/>
              <a:gdLst/>
              <a:ahLst/>
              <a:cxnLst/>
              <a:rect l="l" t="t" r="r" b="b"/>
              <a:pathLst>
                <a:path w="978" h="1026" extrusionOk="0">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660" name="Google Shape;660;p17"/>
            <p:cNvSpPr/>
            <p:nvPr/>
          </p:nvSpPr>
          <p:spPr>
            <a:xfrm>
              <a:off x="5366325" y="3987675"/>
              <a:ext cx="61100" cy="81825"/>
            </a:xfrm>
            <a:custGeom>
              <a:avLst/>
              <a:gdLst/>
              <a:ahLst/>
              <a:cxnLst/>
              <a:rect l="l" t="t" r="r" b="b"/>
              <a:pathLst>
                <a:path w="2444" h="3273" extrusionOk="0">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661" name="Google Shape;661;p17"/>
            <p:cNvSpPr/>
            <p:nvPr/>
          </p:nvSpPr>
          <p:spPr>
            <a:xfrm>
              <a:off x="5594700" y="3987675"/>
              <a:ext cx="61075" cy="81825"/>
            </a:xfrm>
            <a:custGeom>
              <a:avLst/>
              <a:gdLst/>
              <a:ahLst/>
              <a:cxnLst/>
              <a:rect l="l" t="t" r="r" b="b"/>
              <a:pathLst>
                <a:path w="2443" h="3273" extrusionOk="0">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662" name="Google Shape;662;p17"/>
            <p:cNvSpPr/>
            <p:nvPr/>
          </p:nvSpPr>
          <p:spPr>
            <a:xfrm>
              <a:off x="5324825" y="3732450"/>
              <a:ext cx="372475" cy="218600"/>
            </a:xfrm>
            <a:custGeom>
              <a:avLst/>
              <a:gdLst/>
              <a:ahLst/>
              <a:cxnLst/>
              <a:rect l="l" t="t" r="r" b="b"/>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663" name="Google Shape;663;p17"/>
          <p:cNvGrpSpPr/>
          <p:nvPr/>
        </p:nvGrpSpPr>
        <p:grpSpPr>
          <a:xfrm>
            <a:off x="7368433" y="2790097"/>
            <a:ext cx="484953" cy="477780"/>
            <a:chOff x="5970800" y="1619250"/>
            <a:chExt cx="428650" cy="456725"/>
          </a:xfrm>
        </p:grpSpPr>
        <p:sp>
          <p:nvSpPr>
            <p:cNvPr id="664" name="Google Shape;664;p17"/>
            <p:cNvSpPr/>
            <p:nvPr/>
          </p:nvSpPr>
          <p:spPr>
            <a:xfrm>
              <a:off x="5970800" y="1674200"/>
              <a:ext cx="377975" cy="377950"/>
            </a:xfrm>
            <a:custGeom>
              <a:avLst/>
              <a:gdLst/>
              <a:ahLst/>
              <a:cxnLst/>
              <a:rect l="l" t="t" r="r" b="b"/>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665" name="Google Shape;665;p17"/>
            <p:cNvSpPr/>
            <p:nvPr/>
          </p:nvSpPr>
          <p:spPr>
            <a:xfrm>
              <a:off x="6068500" y="1771875"/>
              <a:ext cx="182575" cy="182600"/>
            </a:xfrm>
            <a:custGeom>
              <a:avLst/>
              <a:gdLst/>
              <a:ahLst/>
              <a:cxnLst/>
              <a:rect l="l" t="t" r="r" b="b"/>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666" name="Google Shape;666;p17"/>
            <p:cNvSpPr/>
            <p:nvPr/>
          </p:nvSpPr>
          <p:spPr>
            <a:xfrm>
              <a:off x="5981175" y="2005125"/>
              <a:ext cx="75125" cy="70850"/>
            </a:xfrm>
            <a:custGeom>
              <a:avLst/>
              <a:gdLst/>
              <a:ahLst/>
              <a:cxnLst/>
              <a:rect l="l" t="t" r="r" b="b"/>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667" name="Google Shape;667;p17"/>
            <p:cNvSpPr/>
            <p:nvPr/>
          </p:nvSpPr>
          <p:spPr>
            <a:xfrm>
              <a:off x="6263875" y="2005125"/>
              <a:ext cx="74525" cy="70850"/>
            </a:xfrm>
            <a:custGeom>
              <a:avLst/>
              <a:gdLst/>
              <a:ahLst/>
              <a:cxnLst/>
              <a:rect l="l" t="t" r="r" b="b"/>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668" name="Google Shape;668;p17"/>
            <p:cNvSpPr/>
            <p:nvPr/>
          </p:nvSpPr>
          <p:spPr>
            <a:xfrm>
              <a:off x="6147875" y="1619250"/>
              <a:ext cx="251575" cy="255850"/>
            </a:xfrm>
            <a:custGeom>
              <a:avLst/>
              <a:gdLst/>
              <a:ahLst/>
              <a:cxnLst/>
              <a:rect l="l" t="t" r="r" b="b"/>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sp>
        <p:nvSpPr>
          <p:cNvPr id="670" name="Google Shape;670;p17"/>
          <p:cNvSpPr/>
          <p:nvPr/>
        </p:nvSpPr>
        <p:spPr>
          <a:xfrm rot="5400000">
            <a:off x="8362043" y="3028043"/>
            <a:ext cx="6858001" cy="801915"/>
          </a:xfrm>
          <a:prstGeom prst="rect">
            <a:avLst/>
          </a:prstGeom>
          <a:solidFill>
            <a:srgbClr val="4398F1">
              <a:alpha val="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grpSp>
        <p:nvGrpSpPr>
          <p:cNvPr id="671" name="Google Shape;671;p17"/>
          <p:cNvGrpSpPr/>
          <p:nvPr/>
        </p:nvGrpSpPr>
        <p:grpSpPr>
          <a:xfrm>
            <a:off x="11688477" y="1994914"/>
            <a:ext cx="323151" cy="2868174"/>
            <a:chOff x="-18106" y="1"/>
            <a:chExt cx="646301" cy="5736346"/>
          </a:xfrm>
        </p:grpSpPr>
        <p:sp>
          <p:nvSpPr>
            <p:cNvPr id="672" name="Google Shape;672;p17"/>
            <p:cNvSpPr/>
            <p:nvPr/>
          </p:nvSpPr>
          <p:spPr>
            <a:xfrm flipH="1">
              <a:off x="140546" y="2069732"/>
              <a:ext cx="111265" cy="111261"/>
            </a:xfrm>
            <a:prstGeom prst="ellipse">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673" name="Google Shape;673;p17"/>
            <p:cNvSpPr/>
            <p:nvPr/>
          </p:nvSpPr>
          <p:spPr>
            <a:xfrm flipH="1">
              <a:off x="140546" y="2455739"/>
              <a:ext cx="111265" cy="111261"/>
            </a:xfrm>
            <a:prstGeom prst="ellipse">
              <a:avLst/>
            </a:prstGeom>
            <a:solidFill>
              <a:srgbClr val="000000">
                <a:alpha val="80000"/>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674" name="Google Shape;674;p17"/>
            <p:cNvSpPr/>
            <p:nvPr/>
          </p:nvSpPr>
          <p:spPr>
            <a:xfrm flipH="1">
              <a:off x="140546" y="2841744"/>
              <a:ext cx="111265" cy="111261"/>
            </a:xfrm>
            <a:prstGeom prst="ellipse">
              <a:avLst/>
            </a:prstGeom>
            <a:solidFill>
              <a:srgbClr val="000000">
                <a:alpha val="4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675" name="Google Shape;675;p17"/>
            <p:cNvSpPr/>
            <p:nvPr/>
          </p:nvSpPr>
          <p:spPr>
            <a:xfrm flipH="1">
              <a:off x="140546" y="3220981"/>
              <a:ext cx="111265" cy="111261"/>
            </a:xfrm>
            <a:prstGeom prst="ellipse">
              <a:avLst/>
            </a:prstGeom>
            <a:solidFill>
              <a:srgbClr val="000000">
                <a:alpha val="29019"/>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676" name="Google Shape;676;p17"/>
            <p:cNvSpPr/>
            <p:nvPr/>
          </p:nvSpPr>
          <p:spPr>
            <a:xfrm flipH="1">
              <a:off x="140546" y="3599022"/>
              <a:ext cx="111265" cy="111261"/>
            </a:xfrm>
            <a:prstGeom prst="ellipse">
              <a:avLst/>
            </a:prstGeom>
            <a:solidFill>
              <a:srgbClr val="000000">
                <a:alpha val="9803"/>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677" name="Google Shape;677;p17"/>
            <p:cNvSpPr/>
            <p:nvPr/>
          </p:nvSpPr>
          <p:spPr>
            <a:xfrm rot="5400000">
              <a:off x="-326599" y="5017391"/>
              <a:ext cx="1045554" cy="392357"/>
            </a:xfrm>
            <a:prstGeom prst="rightArrow">
              <a:avLst>
                <a:gd name="adj1" fmla="val 8730"/>
                <a:gd name="adj2" fmla="val 53642"/>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678" name="Google Shape;678;p17"/>
            <p:cNvSpPr txBox="1"/>
            <p:nvPr/>
          </p:nvSpPr>
          <p:spPr>
            <a:xfrm rot="5400000">
              <a:off x="-350117" y="332012"/>
              <a:ext cx="1310323" cy="646301"/>
            </a:xfrm>
            <a:prstGeom prst="rect">
              <a:avLst/>
            </a:prstGeom>
            <a:noFill/>
            <a:ln>
              <a:noFill/>
            </a:ln>
          </p:spPr>
          <p:txBody>
            <a:bodyPr spcFirstLastPara="1" wrap="square" lIns="45700" tIns="45700" rIns="45700" bIns="45700" anchor="t" anchorCtr="0">
              <a:spAutoFit/>
            </a:bodyPr>
            <a:lstStyle/>
            <a:p>
              <a:pPr marL="0" marR="0" lvl="0" indent="0" algn="just" rtl="0">
                <a:lnSpc>
                  <a:spcPct val="150000"/>
                </a:lnSpc>
                <a:spcBef>
                  <a:spcPts val="0"/>
                </a:spcBef>
                <a:spcAft>
                  <a:spcPts val="0"/>
                </a:spcAft>
                <a:buClr>
                  <a:srgbClr val="000000"/>
                </a:buClr>
                <a:buSzPts val="1000"/>
                <a:buFont typeface="Arial"/>
                <a:buNone/>
              </a:pPr>
              <a:r>
                <a:rPr lang="en-US" sz="1000" b="1" i="0" u="none" strike="noStrike" cap="none">
                  <a:solidFill>
                    <a:srgbClr val="000000"/>
                  </a:solidFill>
                  <a:latin typeface="Open Sans"/>
                  <a:ea typeface="Open Sans"/>
                  <a:cs typeface="Open Sans"/>
                  <a:sym typeface="Open Sans"/>
                </a:rPr>
                <a:t>Next</a:t>
              </a:r>
              <a:endParaRPr sz="900" b="0" i="0" u="none" strike="noStrike" cap="none">
                <a:solidFill>
                  <a:schemeClr val="dk1"/>
                </a:solidFill>
                <a:latin typeface="Calibri"/>
                <a:ea typeface="Calibri"/>
                <a:cs typeface="Calibri"/>
                <a:sym typeface="Calibri"/>
              </a:endParaRPr>
            </a:p>
          </p:txBody>
        </p:sp>
      </p:grpSp>
      <p:sp>
        <p:nvSpPr>
          <p:cNvPr id="679" name="Google Shape;679;p17"/>
          <p:cNvSpPr txBox="1"/>
          <p:nvPr/>
        </p:nvSpPr>
        <p:spPr>
          <a:xfrm>
            <a:off x="2006633" y="3294601"/>
            <a:ext cx="2337600" cy="1290300"/>
          </a:xfrm>
          <a:prstGeom prst="rect">
            <a:avLst/>
          </a:prstGeom>
          <a:solidFill>
            <a:srgbClr val="0B5394"/>
          </a:solidFill>
          <a:ln>
            <a:noFill/>
          </a:ln>
        </p:spPr>
        <p:txBody>
          <a:bodyPr spcFirstLastPara="1" wrap="square" lIns="121900" tIns="121900" rIns="121900" bIns="121900" anchor="t" anchorCtr="0">
            <a:noAutofit/>
          </a:bodyPr>
          <a:lstStyle/>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To create an app by which requester can create request and vendor can respond.</a:t>
            </a:r>
            <a:endParaRPr sz="1200" b="1" i="0" u="none" strike="noStrike" cap="none">
              <a:solidFill>
                <a:srgbClr val="FFFFFF"/>
              </a:solidFill>
              <a:latin typeface="Barlow"/>
              <a:ea typeface="Barlow"/>
              <a:cs typeface="Barlow"/>
              <a:sym typeface="Barlow"/>
            </a:endParaRPr>
          </a:p>
        </p:txBody>
      </p:sp>
      <p:sp>
        <p:nvSpPr>
          <p:cNvPr id="680" name="Google Shape;680;p17"/>
          <p:cNvSpPr txBox="1"/>
          <p:nvPr/>
        </p:nvSpPr>
        <p:spPr>
          <a:xfrm>
            <a:off x="2049858" y="4340311"/>
            <a:ext cx="2240731" cy="1974967"/>
          </a:xfrm>
          <a:prstGeom prst="rect">
            <a:avLst/>
          </a:prstGeom>
          <a:solidFill>
            <a:srgbClr val="0B5394"/>
          </a:solidFill>
          <a:ln>
            <a:noFill/>
          </a:ln>
        </p:spPr>
        <p:txBody>
          <a:bodyPr spcFirstLastPara="1" wrap="square" lIns="121900" tIns="121900" rIns="121900" bIns="121900" anchor="t" anchorCtr="0">
            <a:noAutofit/>
          </a:bodyPr>
          <a:lstStyle/>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They can also track their claim and completed request status through KPIs.</a:t>
            </a:r>
            <a:endParaRPr sz="1400" b="0" i="0" u="none" strike="noStrike" cap="none">
              <a:solidFill>
                <a:srgbClr val="000000"/>
              </a:solidFill>
              <a:latin typeface="Arial"/>
              <a:ea typeface="Arial"/>
              <a:cs typeface="Arial"/>
              <a:sym typeface="Arial"/>
            </a:endParaRPr>
          </a:p>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They can see the details of their multiple requests.</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pic>
        <p:nvPicPr>
          <p:cNvPr id="686" name="Google Shape;686;p18"/>
          <p:cNvPicPr preferRelativeResize="0"/>
          <p:nvPr/>
        </p:nvPicPr>
        <p:blipFill rotWithShape="1">
          <a:blip r:embed="rId3">
            <a:alphaModFix amt="12000"/>
          </a:blip>
          <a:srcRect/>
          <a:stretch/>
        </p:blipFill>
        <p:spPr>
          <a:xfrm rot="-5400000">
            <a:off x="-267244" y="1672957"/>
            <a:ext cx="1849528" cy="1934891"/>
          </a:xfrm>
          <a:prstGeom prst="rect">
            <a:avLst/>
          </a:prstGeom>
          <a:noFill/>
          <a:ln>
            <a:noFill/>
          </a:ln>
        </p:spPr>
      </p:pic>
      <p:pic>
        <p:nvPicPr>
          <p:cNvPr id="687" name="Google Shape;687;p18"/>
          <p:cNvPicPr preferRelativeResize="0"/>
          <p:nvPr/>
        </p:nvPicPr>
        <p:blipFill rotWithShape="1">
          <a:blip r:embed="rId4">
            <a:alphaModFix amt="12000"/>
          </a:blip>
          <a:srcRect/>
          <a:stretch/>
        </p:blipFill>
        <p:spPr>
          <a:xfrm>
            <a:off x="11375051" y="-833383"/>
            <a:ext cx="1652560" cy="1652560"/>
          </a:xfrm>
          <a:prstGeom prst="rect">
            <a:avLst/>
          </a:prstGeom>
          <a:noFill/>
          <a:ln>
            <a:noFill/>
          </a:ln>
        </p:spPr>
      </p:pic>
      <p:cxnSp>
        <p:nvCxnSpPr>
          <p:cNvPr id="688" name="Google Shape;688;p18"/>
          <p:cNvCxnSpPr/>
          <p:nvPr/>
        </p:nvCxnSpPr>
        <p:spPr>
          <a:xfrm rot="10800000" flipH="1">
            <a:off x="714438" y="6286588"/>
            <a:ext cx="10847498" cy="22717"/>
          </a:xfrm>
          <a:prstGeom prst="straightConnector1">
            <a:avLst/>
          </a:prstGeom>
          <a:noFill/>
          <a:ln w="19050" cap="flat" cmpd="sng">
            <a:solidFill>
              <a:schemeClr val="accent1"/>
            </a:solidFill>
            <a:prstDash val="solid"/>
            <a:miter lim="800000"/>
            <a:headEnd type="none" w="sm" len="sm"/>
            <a:tailEnd type="none" w="sm" len="sm"/>
          </a:ln>
        </p:spPr>
      </p:cxnSp>
      <p:sp>
        <p:nvSpPr>
          <p:cNvPr id="689" name="Google Shape;689;p18"/>
          <p:cNvSpPr txBox="1"/>
          <p:nvPr/>
        </p:nvSpPr>
        <p:spPr>
          <a:xfrm rot="-5400000">
            <a:off x="793660" y="1651196"/>
            <a:ext cx="1524000" cy="6741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2"/>
              </a:buClr>
              <a:buSzPts val="2000"/>
              <a:buFont typeface="Calibri"/>
              <a:buNone/>
            </a:pPr>
            <a:r>
              <a:rPr lang="en-US" sz="2000" b="1" i="0" u="none" strike="noStrike" cap="none">
                <a:solidFill>
                  <a:schemeClr val="dk2"/>
                </a:solidFill>
                <a:latin typeface="Calibri"/>
                <a:ea typeface="Calibri"/>
                <a:cs typeface="Calibri"/>
                <a:sym typeface="Calibri"/>
              </a:rPr>
              <a:t>Sales Person </a:t>
            </a:r>
            <a:endParaRPr sz="2000" b="1" i="0" u="none" strike="noStrike" cap="none">
              <a:solidFill>
                <a:schemeClr val="dk2"/>
              </a:solidFill>
              <a:latin typeface="Calibri"/>
              <a:ea typeface="Calibri"/>
              <a:cs typeface="Calibri"/>
              <a:sym typeface="Calibri"/>
            </a:endParaRPr>
          </a:p>
        </p:txBody>
      </p:sp>
      <p:sp>
        <p:nvSpPr>
          <p:cNvPr id="690" name="Google Shape;690;p18"/>
          <p:cNvSpPr/>
          <p:nvPr/>
        </p:nvSpPr>
        <p:spPr>
          <a:xfrm>
            <a:off x="2462375" y="3349841"/>
            <a:ext cx="2018100" cy="960600"/>
          </a:xfrm>
          <a:prstGeom prst="rect">
            <a:avLst/>
          </a:pr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Job Assignment to appropriate vendor based on region and job type</a:t>
            </a:r>
            <a:endParaRPr sz="1400" b="0" i="0" u="none" strike="noStrike" cap="none">
              <a:solidFill>
                <a:schemeClr val="dk1"/>
              </a:solidFill>
              <a:latin typeface="Calibri"/>
              <a:ea typeface="Calibri"/>
              <a:cs typeface="Calibri"/>
              <a:sym typeface="Calibri"/>
            </a:endParaRPr>
          </a:p>
        </p:txBody>
      </p:sp>
      <p:cxnSp>
        <p:nvCxnSpPr>
          <p:cNvPr id="691" name="Google Shape;691;p18"/>
          <p:cNvCxnSpPr/>
          <p:nvPr/>
        </p:nvCxnSpPr>
        <p:spPr>
          <a:xfrm flipH="1">
            <a:off x="3419662" y="2935778"/>
            <a:ext cx="3087" cy="397322"/>
          </a:xfrm>
          <a:prstGeom prst="straightConnector1">
            <a:avLst/>
          </a:prstGeom>
          <a:noFill/>
          <a:ln w="9525" cap="flat" cmpd="sng">
            <a:solidFill>
              <a:schemeClr val="accent1"/>
            </a:solidFill>
            <a:prstDash val="solid"/>
            <a:miter lim="800000"/>
            <a:headEnd type="none" w="sm" len="sm"/>
            <a:tailEnd type="triangle" w="med" len="med"/>
          </a:ln>
        </p:spPr>
      </p:cxnSp>
      <p:sp>
        <p:nvSpPr>
          <p:cNvPr id="692" name="Google Shape;692;p18"/>
          <p:cNvSpPr/>
          <p:nvPr/>
        </p:nvSpPr>
        <p:spPr>
          <a:xfrm>
            <a:off x="5249400" y="3352300"/>
            <a:ext cx="1461600" cy="960600"/>
          </a:xfrm>
          <a:prstGeom prst="rect">
            <a:avLst/>
          </a:pr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Go to Assigned Location marked during creation </a:t>
            </a:r>
            <a:endParaRPr sz="14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3" name="Google Shape;693;p18"/>
          <p:cNvSpPr/>
          <p:nvPr/>
        </p:nvSpPr>
        <p:spPr>
          <a:xfrm>
            <a:off x="2646875" y="1814946"/>
            <a:ext cx="1649100" cy="1087800"/>
          </a:xfrm>
          <a:prstGeom prst="rect">
            <a:avLst/>
          </a:pr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Create the repair  request by adding job type , location , customer etc</a:t>
            </a:r>
            <a:endParaRPr sz="1400" b="0" i="0" u="none" strike="noStrike" cap="none">
              <a:solidFill>
                <a:schemeClr val="dk1"/>
              </a:solidFill>
              <a:latin typeface="Calibri"/>
              <a:ea typeface="Calibri"/>
              <a:cs typeface="Calibri"/>
              <a:sym typeface="Calibri"/>
            </a:endParaRPr>
          </a:p>
        </p:txBody>
      </p:sp>
      <p:sp>
        <p:nvSpPr>
          <p:cNvPr id="694" name="Google Shape;694;p18"/>
          <p:cNvSpPr/>
          <p:nvPr/>
        </p:nvSpPr>
        <p:spPr>
          <a:xfrm>
            <a:off x="3291361" y="1162148"/>
            <a:ext cx="258300" cy="235200"/>
          </a:xfrm>
          <a:prstGeom prst="flowChartConnector">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lt1"/>
              </a:solidFill>
              <a:latin typeface="Calibri"/>
              <a:ea typeface="Calibri"/>
              <a:cs typeface="Calibri"/>
              <a:sym typeface="Calibri"/>
            </a:endParaRPr>
          </a:p>
        </p:txBody>
      </p:sp>
      <p:cxnSp>
        <p:nvCxnSpPr>
          <p:cNvPr id="695" name="Google Shape;695;p18"/>
          <p:cNvCxnSpPr/>
          <p:nvPr/>
        </p:nvCxnSpPr>
        <p:spPr>
          <a:xfrm>
            <a:off x="3416284" y="1377517"/>
            <a:ext cx="3900" cy="404400"/>
          </a:xfrm>
          <a:prstGeom prst="straightConnector1">
            <a:avLst/>
          </a:prstGeom>
          <a:noFill/>
          <a:ln w="9525" cap="flat" cmpd="sng">
            <a:solidFill>
              <a:schemeClr val="accent1"/>
            </a:solidFill>
            <a:prstDash val="solid"/>
            <a:miter lim="800000"/>
            <a:headEnd type="none" w="sm" len="sm"/>
            <a:tailEnd type="triangle" w="med" len="med"/>
          </a:ln>
        </p:spPr>
      </p:cxnSp>
      <p:sp>
        <p:nvSpPr>
          <p:cNvPr id="696" name="Google Shape;696;p18"/>
          <p:cNvSpPr txBox="1"/>
          <p:nvPr/>
        </p:nvSpPr>
        <p:spPr>
          <a:xfrm>
            <a:off x="2386177" y="775275"/>
            <a:ext cx="2555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E4E79"/>
                </a:solidFill>
                <a:latin typeface="Calibri"/>
                <a:ea typeface="Calibri"/>
                <a:cs typeface="Calibri"/>
                <a:sym typeface="Calibri"/>
              </a:rPr>
              <a:t>Create Repair Requests</a:t>
            </a:r>
            <a:endParaRPr sz="1800" b="1" i="0" u="none" strike="noStrike" cap="none">
              <a:solidFill>
                <a:srgbClr val="1E4E79"/>
              </a:solidFill>
              <a:latin typeface="Calibri"/>
              <a:ea typeface="Calibri"/>
              <a:cs typeface="Calibri"/>
              <a:sym typeface="Calibri"/>
            </a:endParaRPr>
          </a:p>
        </p:txBody>
      </p:sp>
      <p:sp>
        <p:nvSpPr>
          <p:cNvPr id="697" name="Google Shape;697;p18"/>
          <p:cNvSpPr txBox="1"/>
          <p:nvPr/>
        </p:nvSpPr>
        <p:spPr>
          <a:xfrm>
            <a:off x="5478002" y="768200"/>
            <a:ext cx="2555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E4E79"/>
                </a:solidFill>
                <a:latin typeface="Calibri"/>
                <a:ea typeface="Calibri"/>
                <a:cs typeface="Calibri"/>
                <a:sym typeface="Calibri"/>
              </a:rPr>
              <a:t>Fix Repair </a:t>
            </a:r>
            <a:endParaRPr sz="1800" b="1" i="0" u="none" strike="noStrike" cap="none">
              <a:solidFill>
                <a:srgbClr val="1E4E79"/>
              </a:solidFill>
              <a:latin typeface="Calibri"/>
              <a:ea typeface="Calibri"/>
              <a:cs typeface="Calibri"/>
              <a:sym typeface="Calibri"/>
            </a:endParaRPr>
          </a:p>
        </p:txBody>
      </p:sp>
      <p:sp>
        <p:nvSpPr>
          <p:cNvPr id="698" name="Google Shape;698;p18"/>
          <p:cNvSpPr txBox="1"/>
          <p:nvPr/>
        </p:nvSpPr>
        <p:spPr>
          <a:xfrm>
            <a:off x="8905377" y="768200"/>
            <a:ext cx="2555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E4E79"/>
                </a:solidFill>
                <a:latin typeface="Calibri"/>
                <a:ea typeface="Calibri"/>
                <a:cs typeface="Calibri"/>
                <a:sym typeface="Calibri"/>
              </a:rPr>
              <a:t>Reporting</a:t>
            </a:r>
            <a:endParaRPr sz="1800" b="1" i="0" u="none" strike="noStrike" cap="none">
              <a:solidFill>
                <a:srgbClr val="1E4E79"/>
              </a:solidFill>
              <a:latin typeface="Calibri"/>
              <a:ea typeface="Calibri"/>
              <a:cs typeface="Calibri"/>
              <a:sym typeface="Calibri"/>
            </a:endParaRPr>
          </a:p>
        </p:txBody>
      </p:sp>
      <p:cxnSp>
        <p:nvCxnSpPr>
          <p:cNvPr id="699" name="Google Shape;699;p18"/>
          <p:cNvCxnSpPr/>
          <p:nvPr/>
        </p:nvCxnSpPr>
        <p:spPr>
          <a:xfrm flipH="1">
            <a:off x="889989" y="3018426"/>
            <a:ext cx="11015100" cy="31500"/>
          </a:xfrm>
          <a:prstGeom prst="straightConnector1">
            <a:avLst/>
          </a:prstGeom>
          <a:noFill/>
          <a:ln w="9525" cap="flat" cmpd="sng">
            <a:solidFill>
              <a:srgbClr val="9CC2E5"/>
            </a:solidFill>
            <a:prstDash val="dash"/>
            <a:miter lim="800000"/>
            <a:headEnd type="none" w="sm" len="sm"/>
            <a:tailEnd type="none" w="sm" len="sm"/>
          </a:ln>
        </p:spPr>
      </p:cxnSp>
      <p:sp>
        <p:nvSpPr>
          <p:cNvPr id="700" name="Google Shape;700;p18"/>
          <p:cNvSpPr/>
          <p:nvPr/>
        </p:nvSpPr>
        <p:spPr>
          <a:xfrm>
            <a:off x="7313775" y="3333176"/>
            <a:ext cx="1461600" cy="960600"/>
          </a:xfrm>
          <a:prstGeom prst="rect">
            <a:avLst/>
          </a:pr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Mark the job as complete in app</a:t>
            </a:r>
            <a:endParaRPr sz="14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1" name="Google Shape;701;p18"/>
          <p:cNvSpPr/>
          <p:nvPr/>
        </p:nvSpPr>
        <p:spPr>
          <a:xfrm>
            <a:off x="9532275" y="1534058"/>
            <a:ext cx="1649100" cy="1087800"/>
          </a:xfrm>
          <a:prstGeom prst="rect">
            <a:avLst/>
          </a:pr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Pending and completed job Status with pending buckets</a:t>
            </a:r>
            <a:endParaRPr sz="1400" b="0" i="0" u="none" strike="noStrike" cap="none">
              <a:solidFill>
                <a:schemeClr val="dk1"/>
              </a:solidFill>
              <a:latin typeface="Calibri"/>
              <a:ea typeface="Calibri"/>
              <a:cs typeface="Calibri"/>
              <a:sym typeface="Calibri"/>
            </a:endParaRPr>
          </a:p>
        </p:txBody>
      </p:sp>
      <p:sp>
        <p:nvSpPr>
          <p:cNvPr id="702" name="Google Shape;702;p18"/>
          <p:cNvSpPr/>
          <p:nvPr/>
        </p:nvSpPr>
        <p:spPr>
          <a:xfrm>
            <a:off x="9577325" y="4948108"/>
            <a:ext cx="1649100" cy="1087800"/>
          </a:xfrm>
          <a:prstGeom prst="rect">
            <a:avLst/>
          </a:pr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Pending and completed job Status with pending buckets , TAT calculations</a:t>
            </a:r>
            <a:endParaRPr sz="1400" b="0" i="0" u="none" strike="noStrike" cap="none">
              <a:solidFill>
                <a:schemeClr val="dk1"/>
              </a:solidFill>
              <a:latin typeface="Calibri"/>
              <a:ea typeface="Calibri"/>
              <a:cs typeface="Calibri"/>
              <a:sym typeface="Calibri"/>
            </a:endParaRPr>
          </a:p>
        </p:txBody>
      </p:sp>
      <p:sp>
        <p:nvSpPr>
          <p:cNvPr id="703" name="Google Shape;703;p18"/>
          <p:cNvSpPr/>
          <p:nvPr/>
        </p:nvSpPr>
        <p:spPr>
          <a:xfrm>
            <a:off x="9506950" y="3241071"/>
            <a:ext cx="1649100" cy="1087800"/>
          </a:xfrm>
          <a:prstGeom prst="rect">
            <a:avLst/>
          </a:pr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Pending and completed job Status with pending buckets</a:t>
            </a:r>
            <a:endParaRPr sz="1400" b="0" i="0" u="none" strike="noStrike" cap="none">
              <a:solidFill>
                <a:schemeClr val="dk1"/>
              </a:solidFill>
              <a:latin typeface="Calibri"/>
              <a:ea typeface="Calibri"/>
              <a:cs typeface="Calibri"/>
              <a:sym typeface="Calibri"/>
            </a:endParaRPr>
          </a:p>
        </p:txBody>
      </p:sp>
      <p:pic>
        <p:nvPicPr>
          <p:cNvPr id="704" name="Google Shape;704;p18"/>
          <p:cNvPicPr preferRelativeResize="0"/>
          <p:nvPr/>
        </p:nvPicPr>
        <p:blipFill rotWithShape="1">
          <a:blip r:embed="rId5">
            <a:alphaModFix/>
          </a:blip>
          <a:srcRect/>
          <a:stretch/>
        </p:blipFill>
        <p:spPr>
          <a:xfrm>
            <a:off x="4943741" y="45925"/>
            <a:ext cx="70994" cy="6858001"/>
          </a:xfrm>
          <a:prstGeom prst="rect">
            <a:avLst/>
          </a:prstGeom>
          <a:noFill/>
          <a:ln>
            <a:noFill/>
          </a:ln>
        </p:spPr>
      </p:pic>
      <p:pic>
        <p:nvPicPr>
          <p:cNvPr id="705" name="Google Shape;705;p18"/>
          <p:cNvPicPr preferRelativeResize="0"/>
          <p:nvPr/>
        </p:nvPicPr>
        <p:blipFill rotWithShape="1">
          <a:blip r:embed="rId5">
            <a:alphaModFix/>
          </a:blip>
          <a:srcRect/>
          <a:stretch/>
        </p:blipFill>
        <p:spPr>
          <a:xfrm>
            <a:off x="7030028" y="27250"/>
            <a:ext cx="70994" cy="6858001"/>
          </a:xfrm>
          <a:prstGeom prst="rect">
            <a:avLst/>
          </a:prstGeom>
          <a:noFill/>
          <a:ln>
            <a:noFill/>
          </a:ln>
        </p:spPr>
      </p:pic>
      <p:sp>
        <p:nvSpPr>
          <p:cNvPr id="706" name="Google Shape;706;p18"/>
          <p:cNvSpPr txBox="1"/>
          <p:nvPr/>
        </p:nvSpPr>
        <p:spPr>
          <a:xfrm rot="-5400000">
            <a:off x="793660" y="3556196"/>
            <a:ext cx="1524000" cy="6741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2"/>
              </a:buClr>
              <a:buSzPts val="2000"/>
              <a:buFont typeface="Calibri"/>
              <a:buNone/>
            </a:pPr>
            <a:r>
              <a:rPr lang="en-US" sz="2000" b="1">
                <a:solidFill>
                  <a:schemeClr val="dk2"/>
                </a:solidFill>
                <a:latin typeface="Calibri"/>
                <a:ea typeface="Calibri"/>
                <a:cs typeface="Calibri"/>
                <a:sym typeface="Calibri"/>
              </a:rPr>
              <a:t>Vendor</a:t>
            </a:r>
            <a:r>
              <a:rPr lang="en-US" sz="2000" b="1" i="0" u="none" strike="noStrike" cap="none">
                <a:solidFill>
                  <a:schemeClr val="dk2"/>
                </a:solidFill>
                <a:latin typeface="Calibri"/>
                <a:ea typeface="Calibri"/>
                <a:cs typeface="Calibri"/>
                <a:sym typeface="Calibri"/>
              </a:rPr>
              <a:t> </a:t>
            </a:r>
            <a:endParaRPr sz="2000" b="1" i="0" u="none" strike="noStrike" cap="none">
              <a:solidFill>
                <a:schemeClr val="dk2"/>
              </a:solidFill>
              <a:latin typeface="Calibri"/>
              <a:ea typeface="Calibri"/>
              <a:cs typeface="Calibri"/>
              <a:sym typeface="Calibri"/>
            </a:endParaRPr>
          </a:p>
        </p:txBody>
      </p:sp>
      <p:cxnSp>
        <p:nvCxnSpPr>
          <p:cNvPr id="707" name="Google Shape;707;p18"/>
          <p:cNvCxnSpPr>
            <a:stCxn id="690" idx="3"/>
            <a:endCxn id="692" idx="1"/>
          </p:cNvCxnSpPr>
          <p:nvPr/>
        </p:nvCxnSpPr>
        <p:spPr>
          <a:xfrm>
            <a:off x="4480475" y="3830141"/>
            <a:ext cx="768900" cy="2400"/>
          </a:xfrm>
          <a:prstGeom prst="straightConnector1">
            <a:avLst/>
          </a:prstGeom>
          <a:noFill/>
          <a:ln w="19050" cap="flat" cmpd="sng">
            <a:solidFill>
              <a:schemeClr val="accent1"/>
            </a:solidFill>
            <a:prstDash val="solid"/>
            <a:miter lim="8000"/>
            <a:headEnd type="none" w="sm" len="sm"/>
            <a:tailEnd type="triangle" w="sm" len="sm"/>
          </a:ln>
        </p:spPr>
      </p:cxnSp>
      <p:cxnSp>
        <p:nvCxnSpPr>
          <p:cNvPr id="708" name="Google Shape;708;p18"/>
          <p:cNvCxnSpPr/>
          <p:nvPr/>
        </p:nvCxnSpPr>
        <p:spPr>
          <a:xfrm flipH="1">
            <a:off x="889989" y="4694826"/>
            <a:ext cx="11015100" cy="31500"/>
          </a:xfrm>
          <a:prstGeom prst="straightConnector1">
            <a:avLst/>
          </a:prstGeom>
          <a:noFill/>
          <a:ln w="9525" cap="flat" cmpd="sng">
            <a:solidFill>
              <a:srgbClr val="9CC2E5"/>
            </a:solidFill>
            <a:prstDash val="dash"/>
            <a:miter lim="800000"/>
            <a:headEnd type="none" w="sm" len="sm"/>
            <a:tailEnd type="none" w="sm" len="sm"/>
          </a:ln>
        </p:spPr>
      </p:cxnSp>
      <p:sp>
        <p:nvSpPr>
          <p:cNvPr id="709" name="Google Shape;709;p18"/>
          <p:cNvSpPr txBox="1"/>
          <p:nvPr/>
        </p:nvSpPr>
        <p:spPr>
          <a:xfrm rot="-5400000">
            <a:off x="793660" y="5080196"/>
            <a:ext cx="1524000" cy="6741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2"/>
              </a:buClr>
              <a:buSzPts val="2000"/>
              <a:buFont typeface="Calibri"/>
              <a:buNone/>
            </a:pPr>
            <a:r>
              <a:rPr lang="en-US" sz="2000" b="1">
                <a:solidFill>
                  <a:schemeClr val="dk2"/>
                </a:solidFill>
                <a:latin typeface="Calibri"/>
                <a:ea typeface="Calibri"/>
                <a:cs typeface="Calibri"/>
                <a:sym typeface="Calibri"/>
              </a:rPr>
              <a:t>Marketing</a:t>
            </a:r>
            <a:endParaRPr sz="2000" b="1">
              <a:solidFill>
                <a:schemeClr val="dk2"/>
              </a:solidFill>
              <a:latin typeface="Calibri"/>
              <a:ea typeface="Calibri"/>
              <a:cs typeface="Calibri"/>
              <a:sym typeface="Calibri"/>
            </a:endParaRPr>
          </a:p>
          <a:p>
            <a:pPr marL="0" marR="0" lvl="0" indent="0" algn="ctr" rtl="0">
              <a:lnSpc>
                <a:spcPct val="90000"/>
              </a:lnSpc>
              <a:spcBef>
                <a:spcPts val="0"/>
              </a:spcBef>
              <a:spcAft>
                <a:spcPts val="0"/>
              </a:spcAft>
              <a:buClr>
                <a:schemeClr val="dk2"/>
              </a:buClr>
              <a:buSzPts val="2000"/>
              <a:buFont typeface="Calibri"/>
              <a:buNone/>
            </a:pPr>
            <a:r>
              <a:rPr lang="en-US" sz="2000" b="1">
                <a:solidFill>
                  <a:schemeClr val="dk2"/>
                </a:solidFill>
                <a:latin typeface="Calibri"/>
                <a:ea typeface="Calibri"/>
                <a:cs typeface="Calibri"/>
                <a:sym typeface="Calibri"/>
              </a:rPr>
              <a:t>Personnal</a:t>
            </a:r>
            <a:r>
              <a:rPr lang="en-US" sz="2000" b="1" i="0" u="none" strike="noStrike" cap="none">
                <a:solidFill>
                  <a:schemeClr val="dk2"/>
                </a:solidFill>
                <a:latin typeface="Calibri"/>
                <a:ea typeface="Calibri"/>
                <a:cs typeface="Calibri"/>
                <a:sym typeface="Calibri"/>
              </a:rPr>
              <a:t> </a:t>
            </a:r>
            <a:endParaRPr sz="2000" b="1" i="0" u="none" strike="noStrike" cap="none">
              <a:solidFill>
                <a:schemeClr val="dk2"/>
              </a:solidFill>
              <a:latin typeface="Calibri"/>
              <a:ea typeface="Calibri"/>
              <a:cs typeface="Calibri"/>
              <a:sym typeface="Calibri"/>
            </a:endParaRPr>
          </a:p>
        </p:txBody>
      </p:sp>
      <p:cxnSp>
        <p:nvCxnSpPr>
          <p:cNvPr id="710" name="Google Shape;710;p18"/>
          <p:cNvCxnSpPr/>
          <p:nvPr/>
        </p:nvCxnSpPr>
        <p:spPr>
          <a:xfrm rot="10800000" flipH="1">
            <a:off x="6684113" y="3871175"/>
            <a:ext cx="619200" cy="2400"/>
          </a:xfrm>
          <a:prstGeom prst="straightConnector1">
            <a:avLst/>
          </a:prstGeom>
          <a:noFill/>
          <a:ln w="19050" cap="flat" cmpd="sng">
            <a:solidFill>
              <a:schemeClr val="accent1"/>
            </a:solidFill>
            <a:prstDash val="solid"/>
            <a:miter lim="8000"/>
            <a:headEnd type="none" w="sm" len="sm"/>
            <a:tailEnd type="triangle" w="sm" len="sm"/>
          </a:ln>
        </p:spPr>
      </p:cxnSp>
      <p:cxnSp>
        <p:nvCxnSpPr>
          <p:cNvPr id="711" name="Google Shape;711;p18"/>
          <p:cNvCxnSpPr/>
          <p:nvPr/>
        </p:nvCxnSpPr>
        <p:spPr>
          <a:xfrm rot="-5400000">
            <a:off x="7734963" y="2977650"/>
            <a:ext cx="619200" cy="2400"/>
          </a:xfrm>
          <a:prstGeom prst="straightConnector1">
            <a:avLst/>
          </a:prstGeom>
          <a:noFill/>
          <a:ln w="19050" cap="flat" cmpd="sng">
            <a:solidFill>
              <a:schemeClr val="accent1"/>
            </a:solidFill>
            <a:prstDash val="solid"/>
            <a:miter lim="8000"/>
            <a:headEnd type="none" w="sm" len="sm"/>
            <a:tailEnd type="triangle" w="sm" len="sm"/>
          </a:ln>
        </p:spPr>
      </p:cxnSp>
      <p:sp>
        <p:nvSpPr>
          <p:cNvPr id="712" name="Google Shape;712;p18"/>
          <p:cNvSpPr/>
          <p:nvPr/>
        </p:nvSpPr>
        <p:spPr>
          <a:xfrm>
            <a:off x="7313775" y="1597651"/>
            <a:ext cx="1461600" cy="960600"/>
          </a:xfrm>
          <a:prstGeom prst="rect">
            <a:avLst/>
          </a:pr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solidFill>
                  <a:schemeClr val="dk1"/>
                </a:solidFill>
                <a:latin typeface="Calibri"/>
                <a:ea typeface="Calibri"/>
                <a:cs typeface="Calibri"/>
                <a:sym typeface="Calibri"/>
              </a:rPr>
              <a:t>Notification on Completion</a:t>
            </a:r>
            <a:endParaRPr sz="1400" b="0" i="0" u="none" strike="noStrike" cap="non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pic>
        <p:nvPicPr>
          <p:cNvPr id="718" name="Google Shape;718;p52"/>
          <p:cNvPicPr preferRelativeResize="0"/>
          <p:nvPr/>
        </p:nvPicPr>
        <p:blipFill rotWithShape="1">
          <a:blip r:embed="rId3">
            <a:alphaModFix amt="12000"/>
          </a:blip>
          <a:srcRect/>
          <a:stretch/>
        </p:blipFill>
        <p:spPr>
          <a:xfrm rot="-5400000">
            <a:off x="-267244" y="1672957"/>
            <a:ext cx="1849528" cy="1934891"/>
          </a:xfrm>
          <a:prstGeom prst="rect">
            <a:avLst/>
          </a:prstGeom>
          <a:noFill/>
          <a:ln>
            <a:noFill/>
          </a:ln>
        </p:spPr>
      </p:pic>
      <p:pic>
        <p:nvPicPr>
          <p:cNvPr id="719" name="Google Shape;719;p52"/>
          <p:cNvPicPr preferRelativeResize="0"/>
          <p:nvPr/>
        </p:nvPicPr>
        <p:blipFill rotWithShape="1">
          <a:blip r:embed="rId4">
            <a:alphaModFix amt="12000"/>
          </a:blip>
          <a:srcRect/>
          <a:stretch/>
        </p:blipFill>
        <p:spPr>
          <a:xfrm>
            <a:off x="11375051" y="-833383"/>
            <a:ext cx="1652560" cy="1652560"/>
          </a:xfrm>
          <a:prstGeom prst="rect">
            <a:avLst/>
          </a:prstGeom>
          <a:noFill/>
          <a:ln>
            <a:noFill/>
          </a:ln>
        </p:spPr>
      </p:pic>
      <p:pic>
        <p:nvPicPr>
          <p:cNvPr id="720" name="Google Shape;720;p52"/>
          <p:cNvPicPr preferRelativeResize="0"/>
          <p:nvPr/>
        </p:nvPicPr>
        <p:blipFill rotWithShape="1">
          <a:blip r:embed="rId5">
            <a:alphaModFix/>
          </a:blip>
          <a:srcRect t="9723" b="10705"/>
          <a:stretch/>
        </p:blipFill>
        <p:spPr>
          <a:xfrm>
            <a:off x="6731246" y="819176"/>
            <a:ext cx="3094101" cy="5471257"/>
          </a:xfrm>
          <a:prstGeom prst="rect">
            <a:avLst/>
          </a:prstGeom>
          <a:noFill/>
          <a:ln>
            <a:noFill/>
          </a:ln>
          <a:effectLst>
            <a:outerShdw blurRad="190500" algn="tl" rotWithShape="0">
              <a:srgbClr val="000000">
                <a:alpha val="69803"/>
              </a:srgbClr>
            </a:outerShdw>
          </a:effectLst>
        </p:spPr>
      </p:pic>
      <p:pic>
        <p:nvPicPr>
          <p:cNvPr id="721" name="Google Shape;721;p52"/>
          <p:cNvPicPr preferRelativeResize="0"/>
          <p:nvPr/>
        </p:nvPicPr>
        <p:blipFill rotWithShape="1">
          <a:blip r:embed="rId6">
            <a:alphaModFix/>
          </a:blip>
          <a:srcRect/>
          <a:stretch/>
        </p:blipFill>
        <p:spPr>
          <a:xfrm>
            <a:off x="2400965" y="819177"/>
            <a:ext cx="3156494" cy="5471257"/>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pic>
        <p:nvPicPr>
          <p:cNvPr id="727" name="Google Shape;727;p48"/>
          <p:cNvPicPr preferRelativeResize="0"/>
          <p:nvPr/>
        </p:nvPicPr>
        <p:blipFill rotWithShape="1">
          <a:blip r:embed="rId3">
            <a:alphaModFix amt="12000"/>
          </a:blip>
          <a:srcRect/>
          <a:stretch/>
        </p:blipFill>
        <p:spPr>
          <a:xfrm rot="-5400000">
            <a:off x="-267243" y="1672958"/>
            <a:ext cx="1849528" cy="1934891"/>
          </a:xfrm>
          <a:prstGeom prst="rect">
            <a:avLst/>
          </a:prstGeom>
          <a:noFill/>
          <a:ln>
            <a:noFill/>
          </a:ln>
        </p:spPr>
      </p:pic>
      <p:pic>
        <p:nvPicPr>
          <p:cNvPr id="728" name="Google Shape;728;p48"/>
          <p:cNvPicPr preferRelativeResize="0"/>
          <p:nvPr/>
        </p:nvPicPr>
        <p:blipFill rotWithShape="1">
          <a:blip r:embed="rId4">
            <a:alphaModFix amt="12000"/>
          </a:blip>
          <a:srcRect/>
          <a:stretch/>
        </p:blipFill>
        <p:spPr>
          <a:xfrm>
            <a:off x="11375051" y="-833383"/>
            <a:ext cx="1652560" cy="1652560"/>
          </a:xfrm>
          <a:prstGeom prst="rect">
            <a:avLst/>
          </a:prstGeom>
          <a:noFill/>
          <a:ln>
            <a:noFill/>
          </a:ln>
        </p:spPr>
      </p:pic>
      <p:pic>
        <p:nvPicPr>
          <p:cNvPr id="729" name="Google Shape;729;p48"/>
          <p:cNvPicPr preferRelativeResize="0"/>
          <p:nvPr/>
        </p:nvPicPr>
        <p:blipFill rotWithShape="1">
          <a:blip r:embed="rId5">
            <a:alphaModFix/>
          </a:blip>
          <a:srcRect/>
          <a:stretch/>
        </p:blipFill>
        <p:spPr>
          <a:xfrm>
            <a:off x="2400965" y="819177"/>
            <a:ext cx="3156494" cy="5471257"/>
          </a:xfrm>
          <a:prstGeom prst="rect">
            <a:avLst/>
          </a:prstGeom>
          <a:noFill/>
          <a:ln>
            <a:noFill/>
          </a:ln>
          <a:effectLst>
            <a:outerShdw blurRad="190500" algn="tl" rotWithShape="0">
              <a:srgbClr val="000000">
                <a:alpha val="69803"/>
              </a:srgbClr>
            </a:outerShdw>
          </a:effectLst>
        </p:spPr>
      </p:pic>
      <p:pic>
        <p:nvPicPr>
          <p:cNvPr id="730" name="Google Shape;730;p48"/>
          <p:cNvPicPr preferRelativeResize="0"/>
          <p:nvPr/>
        </p:nvPicPr>
        <p:blipFill rotWithShape="1">
          <a:blip r:embed="rId6">
            <a:alphaModFix/>
          </a:blip>
          <a:srcRect/>
          <a:stretch/>
        </p:blipFill>
        <p:spPr>
          <a:xfrm>
            <a:off x="6837417" y="819177"/>
            <a:ext cx="3097317" cy="5471257"/>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pic>
        <p:nvPicPr>
          <p:cNvPr id="736" name="Google Shape;736;p49"/>
          <p:cNvPicPr preferRelativeResize="0"/>
          <p:nvPr/>
        </p:nvPicPr>
        <p:blipFill rotWithShape="1">
          <a:blip r:embed="rId3">
            <a:alphaModFix amt="12000"/>
          </a:blip>
          <a:srcRect/>
          <a:stretch/>
        </p:blipFill>
        <p:spPr>
          <a:xfrm rot="-5400000">
            <a:off x="-267244" y="1672957"/>
            <a:ext cx="1849528" cy="1934891"/>
          </a:xfrm>
          <a:prstGeom prst="rect">
            <a:avLst/>
          </a:prstGeom>
          <a:noFill/>
          <a:ln>
            <a:noFill/>
          </a:ln>
        </p:spPr>
      </p:pic>
      <p:pic>
        <p:nvPicPr>
          <p:cNvPr id="737" name="Google Shape;737;p49"/>
          <p:cNvPicPr preferRelativeResize="0"/>
          <p:nvPr/>
        </p:nvPicPr>
        <p:blipFill rotWithShape="1">
          <a:blip r:embed="rId4">
            <a:alphaModFix amt="12000"/>
          </a:blip>
          <a:srcRect/>
          <a:stretch/>
        </p:blipFill>
        <p:spPr>
          <a:xfrm>
            <a:off x="11375051" y="-833383"/>
            <a:ext cx="1652560" cy="1652560"/>
          </a:xfrm>
          <a:prstGeom prst="rect">
            <a:avLst/>
          </a:prstGeom>
          <a:noFill/>
          <a:ln>
            <a:noFill/>
          </a:ln>
        </p:spPr>
      </p:pic>
      <p:pic>
        <p:nvPicPr>
          <p:cNvPr id="738" name="Google Shape;738;p49"/>
          <p:cNvPicPr preferRelativeResize="0"/>
          <p:nvPr/>
        </p:nvPicPr>
        <p:blipFill rotWithShape="1">
          <a:blip r:embed="rId5">
            <a:alphaModFix/>
          </a:blip>
          <a:srcRect/>
          <a:stretch/>
        </p:blipFill>
        <p:spPr>
          <a:xfrm>
            <a:off x="4600717" y="971577"/>
            <a:ext cx="3095087" cy="5471258"/>
          </a:xfrm>
          <a:prstGeom prst="rect">
            <a:avLst/>
          </a:prstGeom>
          <a:noFill/>
          <a:ln>
            <a:noFill/>
          </a:ln>
          <a:effectLst>
            <a:outerShdw blurRad="190500" algn="tl" rotWithShape="0">
              <a:srgbClr val="000000">
                <a:alpha val="69803"/>
              </a:srgbClr>
            </a:outerShdw>
          </a:effectLst>
        </p:spPr>
      </p:pic>
      <p:pic>
        <p:nvPicPr>
          <p:cNvPr id="739" name="Google Shape;739;p49"/>
          <p:cNvPicPr preferRelativeResize="0"/>
          <p:nvPr/>
        </p:nvPicPr>
        <p:blipFill rotWithShape="1">
          <a:blip r:embed="rId6">
            <a:alphaModFix/>
          </a:blip>
          <a:srcRect/>
          <a:stretch/>
        </p:blipFill>
        <p:spPr>
          <a:xfrm>
            <a:off x="648365" y="971577"/>
            <a:ext cx="3156493" cy="5471257"/>
          </a:xfrm>
          <a:prstGeom prst="rect">
            <a:avLst/>
          </a:prstGeom>
          <a:noFill/>
          <a:ln>
            <a:noFill/>
          </a:ln>
          <a:effectLst>
            <a:outerShdw blurRad="190500" algn="tl" rotWithShape="0">
              <a:srgbClr val="000000">
                <a:alpha val="69803"/>
              </a:srgbClr>
            </a:outerShdw>
          </a:effectLst>
        </p:spPr>
      </p:pic>
      <p:pic>
        <p:nvPicPr>
          <p:cNvPr id="740" name="Google Shape;740;p49"/>
          <p:cNvPicPr preferRelativeResize="0"/>
          <p:nvPr/>
        </p:nvPicPr>
        <p:blipFill rotWithShape="1">
          <a:blip r:embed="rId7">
            <a:alphaModFix/>
          </a:blip>
          <a:srcRect t="9537" b="10108"/>
          <a:stretch/>
        </p:blipFill>
        <p:spPr>
          <a:xfrm>
            <a:off x="8486895" y="994025"/>
            <a:ext cx="3063928" cy="5471256"/>
          </a:xfrm>
          <a:prstGeom prst="rect">
            <a:avLst/>
          </a:prstGeom>
          <a:noFill/>
          <a:ln>
            <a:noFill/>
          </a:ln>
          <a:effectLst>
            <a:outerShdw blurRad="190500" algn="tl" rotWithShape="0">
              <a:srgbClr val="000000">
                <a:alpha val="698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19"/>
          <p:cNvSpPr txBox="1">
            <a:spLocks noGrp="1"/>
          </p:cNvSpPr>
          <p:nvPr>
            <p:ph type="ctrTitle" idx="4294967295"/>
          </p:nvPr>
        </p:nvSpPr>
        <p:spPr>
          <a:xfrm>
            <a:off x="4647564" y="645370"/>
            <a:ext cx="3037958" cy="372000"/>
          </a:xfrm>
          <a:prstGeom prst="rect">
            <a:avLst/>
          </a:prstGeom>
          <a:noFill/>
          <a:ln>
            <a:noFill/>
          </a:ln>
        </p:spPr>
        <p:txBody>
          <a:bodyPr spcFirstLastPara="1" wrap="square" lIns="0" tIns="0" rIns="0" bIns="0" anchor="b" anchorCtr="0">
            <a:noAutofit/>
          </a:bodyPr>
          <a:lstStyle/>
          <a:p>
            <a:pPr marL="0" marR="0" lvl="0" indent="0" algn="l" rtl="0">
              <a:lnSpc>
                <a:spcPct val="80000"/>
              </a:lnSpc>
              <a:spcBef>
                <a:spcPts val="0"/>
              </a:spcBef>
              <a:spcAft>
                <a:spcPts val="0"/>
              </a:spcAft>
              <a:buClr>
                <a:schemeClr val="accent1"/>
              </a:buClr>
              <a:buSzPts val="4800"/>
              <a:buFont typeface="Raleway"/>
              <a:buNone/>
            </a:pPr>
            <a:r>
              <a:rPr lang="en-US" sz="2700" b="1" i="0" u="none" strike="noStrike" cap="none">
                <a:solidFill>
                  <a:srgbClr val="000000"/>
                </a:solidFill>
                <a:latin typeface="Raleway"/>
                <a:ea typeface="Raleway"/>
                <a:cs typeface="Raleway"/>
                <a:sym typeface="Raleway"/>
              </a:rPr>
              <a:t>Case Study - VIII</a:t>
            </a:r>
            <a:endParaRPr sz="2700" b="1" i="0" u="none" strike="noStrike" cap="none">
              <a:solidFill>
                <a:srgbClr val="000000"/>
              </a:solidFill>
              <a:latin typeface="Raleway"/>
              <a:ea typeface="Raleway"/>
              <a:cs typeface="Raleway"/>
              <a:sym typeface="Raleway"/>
            </a:endParaRPr>
          </a:p>
        </p:txBody>
      </p:sp>
      <p:sp>
        <p:nvSpPr>
          <p:cNvPr id="746" name="Google Shape;746;p19"/>
          <p:cNvSpPr/>
          <p:nvPr/>
        </p:nvSpPr>
        <p:spPr>
          <a:xfrm>
            <a:off x="1937074" y="2593363"/>
            <a:ext cx="2466300" cy="3952500"/>
          </a:xfrm>
          <a:prstGeom prst="round2DiagRect">
            <a:avLst>
              <a:gd name="adj1" fmla="val 0"/>
              <a:gd name="adj2" fmla="val 17764"/>
            </a:avLst>
          </a:prstGeom>
          <a:solidFill>
            <a:srgbClr val="0B539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747" name="Google Shape;747;p19"/>
          <p:cNvSpPr txBox="1"/>
          <p:nvPr/>
        </p:nvSpPr>
        <p:spPr>
          <a:xfrm>
            <a:off x="2386657" y="2759049"/>
            <a:ext cx="1964100" cy="4578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Objective</a:t>
            </a:r>
            <a:endParaRPr sz="2134" b="0" i="0" u="none" strike="noStrike" cap="none">
              <a:solidFill>
                <a:srgbClr val="FFFFFF"/>
              </a:solidFill>
              <a:latin typeface="Barlow"/>
              <a:ea typeface="Barlow"/>
              <a:cs typeface="Barlow"/>
              <a:sym typeface="Barlow"/>
            </a:endParaRPr>
          </a:p>
        </p:txBody>
      </p:sp>
      <p:sp>
        <p:nvSpPr>
          <p:cNvPr id="748" name="Google Shape;748;p19"/>
          <p:cNvSpPr txBox="1"/>
          <p:nvPr/>
        </p:nvSpPr>
        <p:spPr>
          <a:xfrm>
            <a:off x="1944386" y="3566767"/>
            <a:ext cx="2337600" cy="1097555"/>
          </a:xfrm>
          <a:prstGeom prst="rect">
            <a:avLst/>
          </a:prstGeom>
          <a:solidFill>
            <a:srgbClr val="0B5394"/>
          </a:solidFill>
          <a:ln>
            <a:noFill/>
          </a:ln>
        </p:spPr>
        <p:txBody>
          <a:bodyPr spcFirstLastPara="1" wrap="square" lIns="121900" tIns="121900" rIns="121900" bIns="121900" anchor="t" anchorCtr="0">
            <a:noAutofit/>
          </a:bodyPr>
          <a:lstStyle/>
          <a:p>
            <a:pPr marL="0" marR="0" lvl="0" indent="0" algn="l" rtl="0">
              <a:lnSpc>
                <a:spcPct val="115000"/>
              </a:lnSpc>
              <a:spcBef>
                <a:spcPts val="2134"/>
              </a:spcBef>
              <a:spcAft>
                <a:spcPts val="2134"/>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p:txBody>
      </p:sp>
      <p:sp>
        <p:nvSpPr>
          <p:cNvPr id="749" name="Google Shape;749;p19"/>
          <p:cNvSpPr/>
          <p:nvPr/>
        </p:nvSpPr>
        <p:spPr>
          <a:xfrm rot="-5400000" flipH="1">
            <a:off x="3818714" y="3398800"/>
            <a:ext cx="3898200" cy="2438700"/>
          </a:xfrm>
          <a:prstGeom prst="round2DiagRect">
            <a:avLst>
              <a:gd name="adj1" fmla="val 0"/>
              <a:gd name="adj2" fmla="val 17764"/>
            </a:avLst>
          </a:prstGeom>
          <a:solidFill>
            <a:srgbClr val="00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750" name="Google Shape;750;p19"/>
          <p:cNvSpPr/>
          <p:nvPr/>
        </p:nvSpPr>
        <p:spPr>
          <a:xfrm>
            <a:off x="7205150" y="2645650"/>
            <a:ext cx="2438700" cy="3921600"/>
          </a:xfrm>
          <a:prstGeom prst="round2DiagRect">
            <a:avLst>
              <a:gd name="adj1" fmla="val 0"/>
              <a:gd name="adj2" fmla="val 17764"/>
            </a:avLst>
          </a:prstGeom>
          <a:solidFill>
            <a:srgbClr val="6AA84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751" name="Google Shape;751;p19"/>
          <p:cNvSpPr txBox="1"/>
          <p:nvPr/>
        </p:nvSpPr>
        <p:spPr>
          <a:xfrm>
            <a:off x="5116660" y="2747581"/>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   Challenges</a:t>
            </a:r>
            <a:endParaRPr sz="2134" b="0" i="0" u="none" strike="noStrike" cap="none">
              <a:solidFill>
                <a:srgbClr val="FFFFFF"/>
              </a:solidFill>
              <a:latin typeface="Barlow"/>
              <a:ea typeface="Barlow"/>
              <a:cs typeface="Barlow"/>
              <a:sym typeface="Barlow"/>
            </a:endParaRPr>
          </a:p>
        </p:txBody>
      </p:sp>
      <p:sp>
        <p:nvSpPr>
          <p:cNvPr id="752" name="Google Shape;752;p19"/>
          <p:cNvSpPr txBox="1"/>
          <p:nvPr/>
        </p:nvSpPr>
        <p:spPr>
          <a:xfrm>
            <a:off x="7828781" y="2759049"/>
            <a:ext cx="1981200" cy="625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FFFFFF"/>
                </a:solidFill>
                <a:latin typeface="Barlow"/>
                <a:ea typeface="Barlow"/>
                <a:cs typeface="Barlow"/>
                <a:sym typeface="Barlow"/>
              </a:rPr>
              <a:t>Solutions</a:t>
            </a:r>
            <a:endParaRPr sz="2134" b="0" i="0" u="none" strike="noStrike" cap="none">
              <a:solidFill>
                <a:srgbClr val="FFFFFF"/>
              </a:solidFill>
              <a:latin typeface="Barlow"/>
              <a:ea typeface="Barlow"/>
              <a:cs typeface="Barlow"/>
              <a:sym typeface="Barlow"/>
            </a:endParaRPr>
          </a:p>
        </p:txBody>
      </p:sp>
      <p:sp>
        <p:nvSpPr>
          <p:cNvPr id="753" name="Google Shape;753;p19"/>
          <p:cNvSpPr txBox="1"/>
          <p:nvPr/>
        </p:nvSpPr>
        <p:spPr>
          <a:xfrm>
            <a:off x="4642919" y="3309194"/>
            <a:ext cx="2358000" cy="2417837"/>
          </a:xfrm>
          <a:prstGeom prst="rect">
            <a:avLst/>
          </a:prstGeom>
          <a:noFill/>
          <a:ln>
            <a:noFill/>
          </a:ln>
        </p:spPr>
        <p:txBody>
          <a:bodyPr spcFirstLastPara="1" wrap="square" lIns="121900" tIns="121900" rIns="121900" bIns="121900" anchor="t" anchorCtr="0">
            <a:noAutofit/>
          </a:bodyPr>
          <a:lstStyle/>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Mapping different input file columns to output file columns.</a:t>
            </a:r>
            <a:endParaRPr sz="1400" b="0" i="0" u="none" strike="noStrike" cap="none">
              <a:solidFill>
                <a:srgbClr val="000000"/>
              </a:solidFill>
              <a:latin typeface="Arial"/>
              <a:ea typeface="Arial"/>
              <a:cs typeface="Arial"/>
              <a:sym typeface="Arial"/>
            </a:endParaRPr>
          </a:p>
          <a:p>
            <a:pPr marL="171450" marR="0" lvl="0" indent="-95250" algn="l" rtl="0">
              <a:lnSpc>
                <a:spcPct val="115000"/>
              </a:lnSpc>
              <a:spcBef>
                <a:spcPts val="800"/>
              </a:spcBef>
              <a:spcAft>
                <a:spcPts val="0"/>
              </a:spcAft>
              <a:buClr>
                <a:srgbClr val="FFFFFF"/>
              </a:buClr>
              <a:buSzPts val="1200"/>
              <a:buFont typeface="Arial"/>
              <a:buNone/>
            </a:pPr>
            <a:endParaRPr sz="1200" b="1" i="0" u="none" strike="noStrike" cap="none">
              <a:solidFill>
                <a:srgbClr val="FFFFFF"/>
              </a:solidFill>
              <a:latin typeface="Barlow"/>
              <a:ea typeface="Barlow"/>
              <a:cs typeface="Barlow"/>
              <a:sym typeface="Barlow"/>
            </a:endParaRPr>
          </a:p>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Reading the data of pdf and converting it to the excel sheet in the table format.</a:t>
            </a: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p:txBody>
      </p:sp>
      <p:sp>
        <p:nvSpPr>
          <p:cNvPr id="754" name="Google Shape;754;p19"/>
          <p:cNvSpPr txBox="1"/>
          <p:nvPr/>
        </p:nvSpPr>
        <p:spPr>
          <a:xfrm>
            <a:off x="7262962" y="3327840"/>
            <a:ext cx="2380887" cy="2399192"/>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Creating configuration file to map input column to output column.</a:t>
            </a: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Used the AI builder in  the power automate to  red pdf file. </a:t>
            </a:r>
            <a:endParaRPr sz="1400" b="0" i="0" u="none" strike="noStrike" cap="none">
              <a:solidFill>
                <a:srgbClr val="000000"/>
              </a:solidFill>
              <a:latin typeface="Arial"/>
              <a:ea typeface="Arial"/>
              <a:cs typeface="Arial"/>
              <a:sym typeface="Arial"/>
            </a:endParaRPr>
          </a:p>
          <a:p>
            <a:pPr marL="171450" marR="0" lvl="0" indent="-95250" algn="l" rtl="0">
              <a:lnSpc>
                <a:spcPct val="115000"/>
              </a:lnSpc>
              <a:spcBef>
                <a:spcPts val="800"/>
              </a:spcBef>
              <a:spcAft>
                <a:spcPts val="0"/>
              </a:spcAft>
              <a:buClr>
                <a:srgbClr val="FFFFFF"/>
              </a:buClr>
              <a:buSzPts val="1200"/>
              <a:buFont typeface="Arial"/>
              <a:buNone/>
            </a:pPr>
            <a:endParaRPr sz="1200" b="1" i="0" u="none" strike="noStrike" cap="none">
              <a:solidFill>
                <a:srgbClr val="FFFFFF"/>
              </a:solidFill>
              <a:latin typeface="Barlow"/>
              <a:ea typeface="Barlow"/>
              <a:cs typeface="Barlow"/>
              <a:sym typeface="Barlow"/>
            </a:endParaRPr>
          </a:p>
          <a:p>
            <a:pPr marL="171450" marR="0" lvl="0" indent="-95250" algn="l" rtl="0">
              <a:lnSpc>
                <a:spcPct val="115000"/>
              </a:lnSpc>
              <a:spcBef>
                <a:spcPts val="800"/>
              </a:spcBef>
              <a:spcAft>
                <a:spcPts val="0"/>
              </a:spcAft>
              <a:buClr>
                <a:srgbClr val="FFFFFF"/>
              </a:buClr>
              <a:buSzPts val="1200"/>
              <a:buFont typeface="Arial"/>
              <a:buNone/>
            </a:pPr>
            <a:endParaRPr sz="1200" b="1" i="0" u="none" strike="noStrike" cap="none">
              <a:solidFill>
                <a:srgbClr val="FFFFFF"/>
              </a:solidFill>
              <a:latin typeface="Barlow"/>
              <a:ea typeface="Barlow"/>
              <a:cs typeface="Barlow"/>
              <a:sym typeface="Barlow"/>
            </a:endParaRPr>
          </a:p>
          <a:p>
            <a:pPr marL="171450" marR="0" lvl="0" indent="-95250" algn="l" rtl="0">
              <a:lnSpc>
                <a:spcPct val="115000"/>
              </a:lnSpc>
              <a:spcBef>
                <a:spcPts val="800"/>
              </a:spcBef>
              <a:spcAft>
                <a:spcPts val="0"/>
              </a:spcAft>
              <a:buClr>
                <a:srgbClr val="FFFFFF"/>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chemeClr val="dk1"/>
              </a:solidFill>
              <a:latin typeface="Calibri"/>
              <a:ea typeface="Calibri"/>
              <a:cs typeface="Calibri"/>
              <a:sym typeface="Calibri"/>
            </a:endParaRPr>
          </a:p>
        </p:txBody>
      </p:sp>
      <p:sp>
        <p:nvSpPr>
          <p:cNvPr id="755" name="Google Shape;755;p19"/>
          <p:cNvSpPr txBox="1">
            <a:spLocks noGrp="1"/>
          </p:cNvSpPr>
          <p:nvPr>
            <p:ph type="subTitle" idx="4294967295"/>
          </p:nvPr>
        </p:nvSpPr>
        <p:spPr>
          <a:xfrm>
            <a:off x="1819273" y="1257440"/>
            <a:ext cx="8056950" cy="1046400"/>
          </a:xfrm>
          <a:prstGeom prst="rect">
            <a:avLst/>
          </a:prstGeom>
          <a:noFill/>
          <a:ln>
            <a:noFill/>
          </a:ln>
        </p:spPr>
        <p:txBody>
          <a:bodyPr spcFirstLastPara="1" wrap="square" lIns="0" tIns="0" rIns="0" bIns="0" anchor="t" anchorCtr="0">
            <a:noAutofit/>
          </a:bodyPr>
          <a:lstStyle/>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An organization wanted to read pdf document and convert it into the excel sheets.</a:t>
            </a:r>
            <a:endParaRPr sz="1400" b="0" i="0" u="none" strike="noStrike" cap="none">
              <a:solidFill>
                <a:schemeClr val="dk1"/>
              </a:solidFill>
              <a:latin typeface="Barlow Light"/>
              <a:ea typeface="Barlow Light"/>
              <a:cs typeface="Barlow Light"/>
              <a:sym typeface="Barlow Light"/>
            </a:endParaRPr>
          </a:p>
          <a:p>
            <a:pPr marL="0" marR="0" lvl="0" indent="0" algn="ctr" rtl="0">
              <a:lnSpc>
                <a:spcPct val="110000"/>
              </a:lnSpc>
              <a:spcBef>
                <a:spcPts val="300"/>
              </a:spcBef>
              <a:spcAft>
                <a:spcPts val="0"/>
              </a:spcAft>
              <a:buClr>
                <a:schemeClr val="dk1"/>
              </a:buClr>
              <a:buSzPts val="1800"/>
              <a:buFont typeface="Arial"/>
              <a:buNone/>
            </a:pPr>
            <a:r>
              <a:rPr lang="en-US" sz="1400" b="0" i="0" u="none" strike="noStrike" cap="none">
                <a:solidFill>
                  <a:schemeClr val="dk1"/>
                </a:solidFill>
                <a:latin typeface="Barlow Light"/>
                <a:ea typeface="Barlow Light"/>
                <a:cs typeface="Barlow Light"/>
                <a:sym typeface="Barlow Light"/>
              </a:rPr>
              <a:t>And they also wanted to read excel file and fetch only distinct column and rename it.</a:t>
            </a:r>
            <a:endParaRPr sz="2800" b="0" i="0" u="none" strike="noStrike" cap="none">
              <a:solidFill>
                <a:schemeClr val="dk1"/>
              </a:solidFill>
              <a:latin typeface="Calibri"/>
              <a:ea typeface="Calibri"/>
              <a:cs typeface="Calibri"/>
              <a:sym typeface="Calibri"/>
            </a:endParaRPr>
          </a:p>
        </p:txBody>
      </p:sp>
      <p:grpSp>
        <p:nvGrpSpPr>
          <p:cNvPr id="756" name="Google Shape;756;p19"/>
          <p:cNvGrpSpPr/>
          <p:nvPr/>
        </p:nvGrpSpPr>
        <p:grpSpPr>
          <a:xfrm>
            <a:off x="2086610" y="2827246"/>
            <a:ext cx="376487" cy="445098"/>
            <a:chOff x="4636075" y="261925"/>
            <a:chExt cx="401800" cy="475050"/>
          </a:xfrm>
        </p:grpSpPr>
        <p:sp>
          <p:nvSpPr>
            <p:cNvPr id="757" name="Google Shape;757;p19"/>
            <p:cNvSpPr/>
            <p:nvPr/>
          </p:nvSpPr>
          <p:spPr>
            <a:xfrm>
              <a:off x="4665400" y="326650"/>
              <a:ext cx="372475" cy="97100"/>
            </a:xfrm>
            <a:custGeom>
              <a:avLst/>
              <a:gdLst/>
              <a:ahLst/>
              <a:cxnLst/>
              <a:rect l="l" t="t" r="r" b="b"/>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758" name="Google Shape;758;p19"/>
            <p:cNvSpPr/>
            <p:nvPr/>
          </p:nvSpPr>
          <p:spPr>
            <a:xfrm>
              <a:off x="4636075" y="438375"/>
              <a:ext cx="372475" cy="97125"/>
            </a:xfrm>
            <a:custGeom>
              <a:avLst/>
              <a:gdLst/>
              <a:ahLst/>
              <a:cxnLst/>
              <a:rect l="l" t="t" r="r" b="b"/>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759" name="Google Shape;759;p19"/>
            <p:cNvSpPr/>
            <p:nvPr/>
          </p:nvSpPr>
          <p:spPr>
            <a:xfrm>
              <a:off x="4814975" y="261925"/>
              <a:ext cx="44000" cy="50100"/>
            </a:xfrm>
            <a:custGeom>
              <a:avLst/>
              <a:gdLst/>
              <a:ahLst/>
              <a:cxnLst/>
              <a:rect l="l" t="t" r="r" b="b"/>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760" name="Google Shape;760;p19"/>
            <p:cNvSpPr/>
            <p:nvPr/>
          </p:nvSpPr>
          <p:spPr>
            <a:xfrm>
              <a:off x="4814975" y="550125"/>
              <a:ext cx="44000" cy="186850"/>
            </a:xfrm>
            <a:custGeom>
              <a:avLst/>
              <a:gdLst/>
              <a:ahLst/>
              <a:cxnLst/>
              <a:rect l="l" t="t" r="r" b="b"/>
              <a:pathLst>
                <a:path w="1760" h="7474" extrusionOk="0">
                  <a:moveTo>
                    <a:pt x="1" y="0"/>
                  </a:moveTo>
                  <a:lnTo>
                    <a:pt x="1" y="7474"/>
                  </a:lnTo>
                  <a:lnTo>
                    <a:pt x="1759" y="7474"/>
                  </a:lnTo>
                  <a:lnTo>
                    <a:pt x="175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761" name="Google Shape;761;p19"/>
          <p:cNvGrpSpPr/>
          <p:nvPr/>
        </p:nvGrpSpPr>
        <p:grpSpPr>
          <a:xfrm>
            <a:off x="4750981" y="2828047"/>
            <a:ext cx="469602" cy="445108"/>
            <a:chOff x="5300400" y="3670175"/>
            <a:chExt cx="421300" cy="399325"/>
          </a:xfrm>
        </p:grpSpPr>
        <p:sp>
          <p:nvSpPr>
            <p:cNvPr id="762" name="Google Shape;762;p19"/>
            <p:cNvSpPr/>
            <p:nvPr/>
          </p:nvSpPr>
          <p:spPr>
            <a:xfrm>
              <a:off x="5300400" y="3708025"/>
              <a:ext cx="421300" cy="267450"/>
            </a:xfrm>
            <a:custGeom>
              <a:avLst/>
              <a:gdLst/>
              <a:ahLst/>
              <a:cxnLst/>
              <a:rect l="l" t="t" r="r" b="b"/>
              <a:pathLst>
                <a:path w="16852" h="10698" extrusionOk="0">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763" name="Google Shape;763;p19"/>
            <p:cNvSpPr/>
            <p:nvPr/>
          </p:nvSpPr>
          <p:spPr>
            <a:xfrm>
              <a:off x="5498825" y="3670175"/>
              <a:ext cx="24450" cy="25650"/>
            </a:xfrm>
            <a:custGeom>
              <a:avLst/>
              <a:gdLst/>
              <a:ahLst/>
              <a:cxnLst/>
              <a:rect l="l" t="t" r="r" b="b"/>
              <a:pathLst>
                <a:path w="978" h="1026" extrusionOk="0">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764" name="Google Shape;764;p19"/>
            <p:cNvSpPr/>
            <p:nvPr/>
          </p:nvSpPr>
          <p:spPr>
            <a:xfrm>
              <a:off x="5366325" y="3987675"/>
              <a:ext cx="61100" cy="81825"/>
            </a:xfrm>
            <a:custGeom>
              <a:avLst/>
              <a:gdLst/>
              <a:ahLst/>
              <a:cxnLst/>
              <a:rect l="l" t="t" r="r" b="b"/>
              <a:pathLst>
                <a:path w="2444" h="3273" extrusionOk="0">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765" name="Google Shape;765;p19"/>
            <p:cNvSpPr/>
            <p:nvPr/>
          </p:nvSpPr>
          <p:spPr>
            <a:xfrm>
              <a:off x="5594700" y="3987675"/>
              <a:ext cx="61075" cy="81825"/>
            </a:xfrm>
            <a:custGeom>
              <a:avLst/>
              <a:gdLst/>
              <a:ahLst/>
              <a:cxnLst/>
              <a:rect l="l" t="t" r="r" b="b"/>
              <a:pathLst>
                <a:path w="2443" h="3273" extrusionOk="0">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766" name="Google Shape;766;p19"/>
            <p:cNvSpPr/>
            <p:nvPr/>
          </p:nvSpPr>
          <p:spPr>
            <a:xfrm>
              <a:off x="5324825" y="3732450"/>
              <a:ext cx="372475" cy="218600"/>
            </a:xfrm>
            <a:custGeom>
              <a:avLst/>
              <a:gdLst/>
              <a:ahLst/>
              <a:cxnLst/>
              <a:rect l="l" t="t" r="r" b="b"/>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grpSp>
        <p:nvGrpSpPr>
          <p:cNvPr id="767" name="Google Shape;767;p19"/>
          <p:cNvGrpSpPr/>
          <p:nvPr/>
        </p:nvGrpSpPr>
        <p:grpSpPr>
          <a:xfrm>
            <a:off x="7368433" y="2790097"/>
            <a:ext cx="484953" cy="477780"/>
            <a:chOff x="5970800" y="1619250"/>
            <a:chExt cx="428650" cy="456725"/>
          </a:xfrm>
        </p:grpSpPr>
        <p:sp>
          <p:nvSpPr>
            <p:cNvPr id="768" name="Google Shape;768;p19"/>
            <p:cNvSpPr/>
            <p:nvPr/>
          </p:nvSpPr>
          <p:spPr>
            <a:xfrm>
              <a:off x="5970800" y="1674200"/>
              <a:ext cx="377975" cy="377950"/>
            </a:xfrm>
            <a:custGeom>
              <a:avLst/>
              <a:gdLst/>
              <a:ahLst/>
              <a:cxnLst/>
              <a:rect l="l" t="t" r="r" b="b"/>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769" name="Google Shape;769;p19"/>
            <p:cNvSpPr/>
            <p:nvPr/>
          </p:nvSpPr>
          <p:spPr>
            <a:xfrm>
              <a:off x="6068500" y="1771875"/>
              <a:ext cx="182575" cy="182600"/>
            </a:xfrm>
            <a:custGeom>
              <a:avLst/>
              <a:gdLst/>
              <a:ahLst/>
              <a:cxnLst/>
              <a:rect l="l" t="t" r="r" b="b"/>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770" name="Google Shape;770;p19"/>
            <p:cNvSpPr/>
            <p:nvPr/>
          </p:nvSpPr>
          <p:spPr>
            <a:xfrm>
              <a:off x="5981175" y="2005125"/>
              <a:ext cx="75125" cy="70850"/>
            </a:xfrm>
            <a:custGeom>
              <a:avLst/>
              <a:gdLst/>
              <a:ahLst/>
              <a:cxnLst/>
              <a:rect l="l" t="t" r="r" b="b"/>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771" name="Google Shape;771;p19"/>
            <p:cNvSpPr/>
            <p:nvPr/>
          </p:nvSpPr>
          <p:spPr>
            <a:xfrm>
              <a:off x="6263875" y="2005125"/>
              <a:ext cx="74525" cy="70850"/>
            </a:xfrm>
            <a:custGeom>
              <a:avLst/>
              <a:gdLst/>
              <a:ahLst/>
              <a:cxnLst/>
              <a:rect l="l" t="t" r="r" b="b"/>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sp>
          <p:nvSpPr>
            <p:cNvPr id="772" name="Google Shape;772;p19"/>
            <p:cNvSpPr/>
            <p:nvPr/>
          </p:nvSpPr>
          <p:spPr>
            <a:xfrm>
              <a:off x="6147875" y="1619250"/>
              <a:ext cx="251575" cy="255850"/>
            </a:xfrm>
            <a:custGeom>
              <a:avLst/>
              <a:gdLst/>
              <a:ahLst/>
              <a:cxnLst/>
              <a:rect l="l" t="t" r="r" b="b"/>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chemeClr val="dk1"/>
                </a:solidFill>
                <a:latin typeface="Arial"/>
                <a:ea typeface="Arial"/>
                <a:cs typeface="Arial"/>
                <a:sym typeface="Arial"/>
              </a:endParaRPr>
            </a:p>
          </p:txBody>
        </p:sp>
      </p:grpSp>
      <p:sp>
        <p:nvSpPr>
          <p:cNvPr id="774" name="Google Shape;774;p19"/>
          <p:cNvSpPr/>
          <p:nvPr/>
        </p:nvSpPr>
        <p:spPr>
          <a:xfrm rot="5400000">
            <a:off x="8362043" y="3028043"/>
            <a:ext cx="6858001" cy="801915"/>
          </a:xfrm>
          <a:prstGeom prst="rect">
            <a:avLst/>
          </a:prstGeom>
          <a:solidFill>
            <a:srgbClr val="4398F1">
              <a:alpha val="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grpSp>
        <p:nvGrpSpPr>
          <p:cNvPr id="775" name="Google Shape;775;p19"/>
          <p:cNvGrpSpPr/>
          <p:nvPr/>
        </p:nvGrpSpPr>
        <p:grpSpPr>
          <a:xfrm>
            <a:off x="11688477" y="1994914"/>
            <a:ext cx="323151" cy="2868174"/>
            <a:chOff x="-18106" y="1"/>
            <a:chExt cx="646301" cy="5736346"/>
          </a:xfrm>
        </p:grpSpPr>
        <p:sp>
          <p:nvSpPr>
            <p:cNvPr id="776" name="Google Shape;776;p19"/>
            <p:cNvSpPr/>
            <p:nvPr/>
          </p:nvSpPr>
          <p:spPr>
            <a:xfrm flipH="1">
              <a:off x="140546" y="2069732"/>
              <a:ext cx="111265" cy="111261"/>
            </a:xfrm>
            <a:prstGeom prst="ellipse">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777" name="Google Shape;777;p19"/>
            <p:cNvSpPr/>
            <p:nvPr/>
          </p:nvSpPr>
          <p:spPr>
            <a:xfrm flipH="1">
              <a:off x="140546" y="2455739"/>
              <a:ext cx="111265" cy="111261"/>
            </a:xfrm>
            <a:prstGeom prst="ellipse">
              <a:avLst/>
            </a:prstGeom>
            <a:solidFill>
              <a:srgbClr val="000000">
                <a:alpha val="80000"/>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778" name="Google Shape;778;p19"/>
            <p:cNvSpPr/>
            <p:nvPr/>
          </p:nvSpPr>
          <p:spPr>
            <a:xfrm flipH="1">
              <a:off x="140546" y="2841744"/>
              <a:ext cx="111265" cy="111261"/>
            </a:xfrm>
            <a:prstGeom prst="ellipse">
              <a:avLst/>
            </a:prstGeom>
            <a:solidFill>
              <a:srgbClr val="000000">
                <a:alpha val="49411"/>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779" name="Google Shape;779;p19"/>
            <p:cNvSpPr/>
            <p:nvPr/>
          </p:nvSpPr>
          <p:spPr>
            <a:xfrm flipH="1">
              <a:off x="140546" y="3220981"/>
              <a:ext cx="111265" cy="111261"/>
            </a:xfrm>
            <a:prstGeom prst="ellipse">
              <a:avLst/>
            </a:prstGeom>
            <a:solidFill>
              <a:srgbClr val="000000">
                <a:alpha val="29019"/>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780" name="Google Shape;780;p19"/>
            <p:cNvSpPr/>
            <p:nvPr/>
          </p:nvSpPr>
          <p:spPr>
            <a:xfrm flipH="1">
              <a:off x="140546" y="3599022"/>
              <a:ext cx="111265" cy="111261"/>
            </a:xfrm>
            <a:prstGeom prst="ellipse">
              <a:avLst/>
            </a:prstGeom>
            <a:solidFill>
              <a:srgbClr val="000000">
                <a:alpha val="9803"/>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781" name="Google Shape;781;p19"/>
            <p:cNvSpPr/>
            <p:nvPr/>
          </p:nvSpPr>
          <p:spPr>
            <a:xfrm rot="5400000">
              <a:off x="-326599" y="5017391"/>
              <a:ext cx="1045554" cy="392357"/>
            </a:xfrm>
            <a:prstGeom prst="rightArrow">
              <a:avLst>
                <a:gd name="adj1" fmla="val 8730"/>
                <a:gd name="adj2" fmla="val 53642"/>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782" name="Google Shape;782;p19"/>
            <p:cNvSpPr txBox="1"/>
            <p:nvPr/>
          </p:nvSpPr>
          <p:spPr>
            <a:xfrm rot="5400000">
              <a:off x="-350117" y="332012"/>
              <a:ext cx="1310323" cy="646301"/>
            </a:xfrm>
            <a:prstGeom prst="rect">
              <a:avLst/>
            </a:prstGeom>
            <a:noFill/>
            <a:ln>
              <a:noFill/>
            </a:ln>
          </p:spPr>
          <p:txBody>
            <a:bodyPr spcFirstLastPara="1" wrap="square" lIns="45700" tIns="45700" rIns="45700" bIns="45700" anchor="t" anchorCtr="0">
              <a:spAutoFit/>
            </a:bodyPr>
            <a:lstStyle/>
            <a:p>
              <a:pPr marL="0" marR="0" lvl="0" indent="0" algn="just" rtl="0">
                <a:lnSpc>
                  <a:spcPct val="150000"/>
                </a:lnSpc>
                <a:spcBef>
                  <a:spcPts val="0"/>
                </a:spcBef>
                <a:spcAft>
                  <a:spcPts val="0"/>
                </a:spcAft>
                <a:buClr>
                  <a:srgbClr val="000000"/>
                </a:buClr>
                <a:buSzPts val="1000"/>
                <a:buFont typeface="Arial"/>
                <a:buNone/>
              </a:pPr>
              <a:r>
                <a:rPr lang="en-US" sz="1000" b="1" i="0" u="none" strike="noStrike" cap="none">
                  <a:solidFill>
                    <a:srgbClr val="000000"/>
                  </a:solidFill>
                  <a:latin typeface="Open Sans"/>
                  <a:ea typeface="Open Sans"/>
                  <a:cs typeface="Open Sans"/>
                  <a:sym typeface="Open Sans"/>
                </a:rPr>
                <a:t>Next</a:t>
              </a:r>
              <a:endParaRPr sz="900" b="0" i="0" u="none" strike="noStrike" cap="none">
                <a:solidFill>
                  <a:schemeClr val="dk1"/>
                </a:solidFill>
                <a:latin typeface="Calibri"/>
                <a:ea typeface="Calibri"/>
                <a:cs typeface="Calibri"/>
                <a:sym typeface="Calibri"/>
              </a:endParaRPr>
            </a:p>
          </p:txBody>
        </p:sp>
      </p:grpSp>
      <p:sp>
        <p:nvSpPr>
          <p:cNvPr id="783" name="Google Shape;783;p19"/>
          <p:cNvSpPr txBox="1"/>
          <p:nvPr/>
        </p:nvSpPr>
        <p:spPr>
          <a:xfrm>
            <a:off x="2006633" y="3294601"/>
            <a:ext cx="2337600" cy="1290300"/>
          </a:xfrm>
          <a:prstGeom prst="rect">
            <a:avLst/>
          </a:prstGeom>
          <a:solidFill>
            <a:srgbClr val="0B5394"/>
          </a:solidFill>
          <a:ln>
            <a:noFill/>
          </a:ln>
        </p:spPr>
        <p:txBody>
          <a:bodyPr spcFirstLastPara="1" wrap="square" lIns="121900" tIns="121900" rIns="121900" bIns="121900" anchor="t" anchorCtr="0">
            <a:noAutofit/>
          </a:bodyPr>
          <a:lstStyle/>
          <a:p>
            <a:pPr marL="171450" marR="0" lvl="0" indent="-171450" algn="l" rtl="0">
              <a:lnSpc>
                <a:spcPct val="115000"/>
              </a:lnSpc>
              <a:spcBef>
                <a:spcPts val="800"/>
              </a:spcBef>
              <a:spcAft>
                <a:spcPts val="0"/>
              </a:spcAft>
              <a:buClr>
                <a:srgbClr val="FFFFFF"/>
              </a:buClr>
              <a:buSzPts val="1200"/>
              <a:buFont typeface="Arial"/>
              <a:buChar char="•"/>
            </a:pPr>
            <a:r>
              <a:rPr lang="en-US" sz="1200" b="1" i="0" u="none" strike="noStrike" cap="none">
                <a:solidFill>
                  <a:srgbClr val="FFFFFF"/>
                </a:solidFill>
                <a:latin typeface="Barlow"/>
                <a:ea typeface="Barlow"/>
                <a:cs typeface="Barlow"/>
                <a:sym typeface="Barlow"/>
              </a:rPr>
              <a:t>To read the pdf file and convert it to the excel file with tables.</a:t>
            </a:r>
            <a:endParaRPr sz="1200" b="1" i="0" u="none" strike="noStrike" cap="none">
              <a:solidFill>
                <a:srgbClr val="FFFFFF"/>
              </a:solidFill>
              <a:latin typeface="Barlow"/>
              <a:ea typeface="Barlow"/>
              <a:cs typeface="Barlow"/>
              <a:sym typeface="Barlow"/>
            </a:endParaRPr>
          </a:p>
        </p:txBody>
      </p:sp>
      <p:sp>
        <p:nvSpPr>
          <p:cNvPr id="784" name="Google Shape;784;p19"/>
          <p:cNvSpPr txBox="1"/>
          <p:nvPr/>
        </p:nvSpPr>
        <p:spPr>
          <a:xfrm>
            <a:off x="1984698" y="4340311"/>
            <a:ext cx="2240731" cy="1974967"/>
          </a:xfrm>
          <a:prstGeom prst="rect">
            <a:avLst/>
          </a:prstGeom>
          <a:solidFill>
            <a:srgbClr val="0B5394"/>
          </a:solidFill>
          <a:ln>
            <a:noFill/>
          </a:ln>
        </p:spPr>
        <p:txBody>
          <a:bodyPr spcFirstLastPara="1" wrap="square" lIns="121900" tIns="121900" rIns="121900" bIns="121900" anchor="t" anchorCtr="0">
            <a:noAutofit/>
          </a:bodyPr>
          <a:lstStyle/>
          <a:p>
            <a:pPr marL="0" marR="0" lvl="0" indent="0" algn="l" rtl="0">
              <a:lnSpc>
                <a:spcPct val="115000"/>
              </a:lnSpc>
              <a:spcBef>
                <a:spcPts val="800"/>
              </a:spcBef>
              <a:spcAft>
                <a:spcPts val="0"/>
              </a:spcAft>
              <a:buClr>
                <a:srgbClr val="000000"/>
              </a:buClr>
              <a:buSzPts val="1200"/>
              <a:buFont typeface="Arial"/>
              <a:buNone/>
            </a:pPr>
            <a:r>
              <a:rPr lang="en-US" sz="1200" b="1" i="0" u="none" strike="noStrike" cap="none">
                <a:solidFill>
                  <a:srgbClr val="FFFFFF"/>
                </a:solidFill>
                <a:latin typeface="Barlow"/>
                <a:ea typeface="Barlow"/>
                <a:cs typeface="Barlow"/>
                <a:sym typeface="Barlow"/>
              </a:rPr>
              <a:t>.  To read the excel file and fetch only important columns and renamed it.</a:t>
            </a:r>
            <a:endParaRPr sz="1200" b="1" i="0" u="none" strike="noStrike" cap="none">
              <a:solidFill>
                <a:srgbClr val="FFFFFF"/>
              </a:solidFill>
              <a:latin typeface="Barlow"/>
              <a:ea typeface="Barlow"/>
              <a:cs typeface="Barlow"/>
              <a:sym typeface="Barlow"/>
            </a:endParaRPr>
          </a:p>
          <a:p>
            <a:pPr marL="0" marR="0" lvl="0" indent="0" algn="l" rtl="0">
              <a:lnSpc>
                <a:spcPct val="115000"/>
              </a:lnSpc>
              <a:spcBef>
                <a:spcPts val="800"/>
              </a:spcBef>
              <a:spcAft>
                <a:spcPts val="0"/>
              </a:spcAft>
              <a:buClr>
                <a:srgbClr val="000000"/>
              </a:buClr>
              <a:buSzPts val="1200"/>
              <a:buFont typeface="Arial"/>
              <a:buNone/>
            </a:pPr>
            <a:endParaRPr sz="1200" b="1" i="0" u="none" strike="noStrike" cap="none">
              <a:solidFill>
                <a:srgbClr val="FFFFFF"/>
              </a:solidFill>
              <a:latin typeface="Barlow"/>
              <a:ea typeface="Barlow"/>
              <a:cs typeface="Barlow"/>
              <a:sym typeface="Barlow"/>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pic>
        <p:nvPicPr>
          <p:cNvPr id="790" name="Google Shape;790;g1c15a2101d4_0_5"/>
          <p:cNvPicPr preferRelativeResize="0"/>
          <p:nvPr/>
        </p:nvPicPr>
        <p:blipFill rotWithShape="1">
          <a:blip r:embed="rId3">
            <a:alphaModFix amt="12000"/>
          </a:blip>
          <a:srcRect/>
          <a:stretch/>
        </p:blipFill>
        <p:spPr>
          <a:xfrm rot="-5400000">
            <a:off x="-799470" y="4308235"/>
            <a:ext cx="1849528" cy="1934891"/>
          </a:xfrm>
          <a:prstGeom prst="rect">
            <a:avLst/>
          </a:prstGeom>
          <a:noFill/>
          <a:ln>
            <a:noFill/>
          </a:ln>
        </p:spPr>
      </p:pic>
      <p:pic>
        <p:nvPicPr>
          <p:cNvPr id="791" name="Google Shape;791;g1c15a2101d4_0_5"/>
          <p:cNvPicPr preferRelativeResize="0"/>
          <p:nvPr/>
        </p:nvPicPr>
        <p:blipFill rotWithShape="1">
          <a:blip r:embed="rId4">
            <a:alphaModFix amt="12000"/>
          </a:blip>
          <a:srcRect/>
          <a:stretch/>
        </p:blipFill>
        <p:spPr>
          <a:xfrm>
            <a:off x="11375051" y="-833383"/>
            <a:ext cx="1652560" cy="1652560"/>
          </a:xfrm>
          <a:prstGeom prst="rect">
            <a:avLst/>
          </a:prstGeom>
          <a:noFill/>
          <a:ln>
            <a:noFill/>
          </a:ln>
        </p:spPr>
      </p:pic>
      <p:sp>
        <p:nvSpPr>
          <p:cNvPr id="792" name="Google Shape;792;g1c15a2101d4_0_5"/>
          <p:cNvSpPr txBox="1"/>
          <p:nvPr/>
        </p:nvSpPr>
        <p:spPr>
          <a:xfrm rot="-5400000">
            <a:off x="773401" y="2279207"/>
            <a:ext cx="1312800" cy="6741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2"/>
              </a:buClr>
              <a:buSzPts val="2000"/>
              <a:buFont typeface="Calibri"/>
              <a:buNone/>
            </a:pPr>
            <a:r>
              <a:rPr lang="en-US" sz="2000" b="1">
                <a:solidFill>
                  <a:schemeClr val="dk2"/>
                </a:solidFill>
                <a:latin typeface="Calibri"/>
                <a:ea typeface="Calibri"/>
                <a:cs typeface="Calibri"/>
                <a:sym typeface="Calibri"/>
              </a:rPr>
              <a:t>     User</a:t>
            </a:r>
            <a:r>
              <a:rPr lang="en-US" sz="2000" b="1" i="0" u="none" strike="noStrike" cap="none">
                <a:solidFill>
                  <a:schemeClr val="dk2"/>
                </a:solidFill>
                <a:latin typeface="Calibri"/>
                <a:ea typeface="Calibri"/>
                <a:cs typeface="Calibri"/>
                <a:sym typeface="Calibri"/>
              </a:rPr>
              <a:t> </a:t>
            </a:r>
            <a:endParaRPr sz="2000" b="1" i="0" u="none" strike="noStrike" cap="none">
              <a:solidFill>
                <a:schemeClr val="dk2"/>
              </a:solidFill>
              <a:latin typeface="Calibri"/>
              <a:ea typeface="Calibri"/>
              <a:cs typeface="Calibri"/>
              <a:sym typeface="Calibri"/>
            </a:endParaRPr>
          </a:p>
        </p:txBody>
      </p:sp>
      <p:cxnSp>
        <p:nvCxnSpPr>
          <p:cNvPr id="793" name="Google Shape;793;g1c15a2101d4_0_5"/>
          <p:cNvCxnSpPr/>
          <p:nvPr/>
        </p:nvCxnSpPr>
        <p:spPr>
          <a:xfrm rot="10800000" flipH="1">
            <a:off x="576447" y="6288131"/>
            <a:ext cx="10847400" cy="22800"/>
          </a:xfrm>
          <a:prstGeom prst="straightConnector1">
            <a:avLst/>
          </a:prstGeom>
          <a:noFill/>
          <a:ln w="19050" cap="flat" cmpd="sng">
            <a:solidFill>
              <a:schemeClr val="accent1"/>
            </a:solidFill>
            <a:prstDash val="solid"/>
            <a:miter lim="800000"/>
            <a:headEnd type="none" w="sm" len="sm"/>
            <a:tailEnd type="none" w="sm" len="sm"/>
          </a:ln>
        </p:spPr>
      </p:cxnSp>
      <p:sp>
        <p:nvSpPr>
          <p:cNvPr id="794" name="Google Shape;794;g1c15a2101d4_0_5"/>
          <p:cNvSpPr/>
          <p:nvPr/>
        </p:nvSpPr>
        <p:spPr>
          <a:xfrm>
            <a:off x="1763487" y="2348711"/>
            <a:ext cx="941400" cy="693600"/>
          </a:xfrm>
          <a:prstGeom prst="rect">
            <a:avLst/>
          </a:pr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accent1"/>
              </a:solidFill>
              <a:latin typeface="Calibri"/>
              <a:ea typeface="Calibri"/>
              <a:cs typeface="Calibri"/>
              <a:sym typeface="Calibri"/>
            </a:endParaRPr>
          </a:p>
        </p:txBody>
      </p:sp>
      <p:sp>
        <p:nvSpPr>
          <p:cNvPr id="795" name="Google Shape;795;g1c15a2101d4_0_5"/>
          <p:cNvSpPr txBox="1"/>
          <p:nvPr/>
        </p:nvSpPr>
        <p:spPr>
          <a:xfrm>
            <a:off x="1847257" y="2559694"/>
            <a:ext cx="7857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Login</a:t>
            </a:r>
            <a:endParaRPr sz="1400" b="0" i="0" u="none" strike="noStrike" cap="none">
              <a:solidFill>
                <a:schemeClr val="dk1"/>
              </a:solidFill>
              <a:latin typeface="Calibri"/>
              <a:ea typeface="Calibri"/>
              <a:cs typeface="Calibri"/>
              <a:sym typeface="Calibri"/>
            </a:endParaRPr>
          </a:p>
        </p:txBody>
      </p:sp>
      <p:sp>
        <p:nvSpPr>
          <p:cNvPr id="796" name="Google Shape;796;g1c15a2101d4_0_5"/>
          <p:cNvSpPr/>
          <p:nvPr/>
        </p:nvSpPr>
        <p:spPr>
          <a:xfrm>
            <a:off x="3227436" y="2348711"/>
            <a:ext cx="1880100" cy="694800"/>
          </a:xfrm>
          <a:prstGeom prst="rect">
            <a:avLst/>
          </a:pr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accent1"/>
                </a:solidFill>
                <a:latin typeface="Calibri"/>
                <a:ea typeface="Calibri"/>
                <a:cs typeface="Calibri"/>
                <a:sym typeface="Calibri"/>
              </a:rPr>
              <a:t> </a:t>
            </a:r>
            <a:endParaRPr sz="1800" b="0" i="0" u="none" strike="noStrike" cap="none">
              <a:solidFill>
                <a:schemeClr val="accent1"/>
              </a:solidFill>
              <a:latin typeface="Calibri"/>
              <a:ea typeface="Calibri"/>
              <a:cs typeface="Calibri"/>
              <a:sym typeface="Calibri"/>
            </a:endParaRPr>
          </a:p>
        </p:txBody>
      </p:sp>
      <p:sp>
        <p:nvSpPr>
          <p:cNvPr id="797" name="Google Shape;797;g1c15a2101d4_0_5"/>
          <p:cNvSpPr txBox="1"/>
          <p:nvPr/>
        </p:nvSpPr>
        <p:spPr>
          <a:xfrm>
            <a:off x="3276075" y="2431025"/>
            <a:ext cx="18801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1"/>
                </a:solidFill>
                <a:latin typeface="Calibri"/>
                <a:ea typeface="Calibri"/>
                <a:cs typeface="Calibri"/>
                <a:sym typeface="Calibri"/>
              </a:rPr>
              <a:t>Upload PDF/Excels in blob</a:t>
            </a:r>
            <a:endParaRPr sz="1400" b="0" i="0" u="none" strike="noStrike" cap="none">
              <a:solidFill>
                <a:schemeClr val="dk1"/>
              </a:solidFill>
              <a:latin typeface="Calibri"/>
              <a:ea typeface="Calibri"/>
              <a:cs typeface="Calibri"/>
              <a:sym typeface="Calibri"/>
            </a:endParaRPr>
          </a:p>
        </p:txBody>
      </p:sp>
      <p:cxnSp>
        <p:nvCxnSpPr>
          <p:cNvPr id="798" name="Google Shape;798;g1c15a2101d4_0_5"/>
          <p:cNvCxnSpPr>
            <a:stCxn id="796" idx="3"/>
          </p:cNvCxnSpPr>
          <p:nvPr/>
        </p:nvCxnSpPr>
        <p:spPr>
          <a:xfrm rot="10800000" flipH="1">
            <a:off x="5107536" y="2681711"/>
            <a:ext cx="851700" cy="14400"/>
          </a:xfrm>
          <a:prstGeom prst="straightConnector1">
            <a:avLst/>
          </a:prstGeom>
          <a:noFill/>
          <a:ln w="9525" cap="flat" cmpd="sng">
            <a:solidFill>
              <a:schemeClr val="accent1"/>
            </a:solidFill>
            <a:prstDash val="solid"/>
            <a:miter lim="800000"/>
            <a:headEnd type="none" w="sm" len="sm"/>
            <a:tailEnd type="triangle" w="med" len="med"/>
          </a:ln>
        </p:spPr>
      </p:cxnSp>
      <p:cxnSp>
        <p:nvCxnSpPr>
          <p:cNvPr id="799" name="Google Shape;799;g1c15a2101d4_0_5"/>
          <p:cNvCxnSpPr>
            <a:stCxn id="794" idx="3"/>
            <a:endCxn id="796" idx="1"/>
          </p:cNvCxnSpPr>
          <p:nvPr/>
        </p:nvCxnSpPr>
        <p:spPr>
          <a:xfrm>
            <a:off x="2704887" y="2695511"/>
            <a:ext cx="522600" cy="600"/>
          </a:xfrm>
          <a:prstGeom prst="straightConnector1">
            <a:avLst/>
          </a:prstGeom>
          <a:noFill/>
          <a:ln w="9525" cap="flat" cmpd="sng">
            <a:solidFill>
              <a:schemeClr val="accent1"/>
            </a:solidFill>
            <a:prstDash val="solid"/>
            <a:miter lim="800000"/>
            <a:headEnd type="none" w="sm" len="sm"/>
            <a:tailEnd type="triangle" w="med" len="med"/>
          </a:ln>
        </p:spPr>
      </p:cxnSp>
      <p:sp>
        <p:nvSpPr>
          <p:cNvPr id="800" name="Google Shape;800;g1c15a2101d4_0_5"/>
          <p:cNvSpPr/>
          <p:nvPr/>
        </p:nvSpPr>
        <p:spPr>
          <a:xfrm>
            <a:off x="5991000" y="2347651"/>
            <a:ext cx="1059600" cy="1063200"/>
          </a:xfrm>
          <a:prstGeom prst="roundRect">
            <a:avLst>
              <a:gd name="adj" fmla="val 16667"/>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01" name="Google Shape;801;g1c15a2101d4_0_5"/>
          <p:cNvSpPr txBox="1"/>
          <p:nvPr/>
        </p:nvSpPr>
        <p:spPr>
          <a:xfrm>
            <a:off x="5894450" y="2557775"/>
            <a:ext cx="12786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1"/>
                </a:solidFill>
                <a:latin typeface="Calibri"/>
                <a:ea typeface="Calibri"/>
                <a:cs typeface="Calibri"/>
                <a:sym typeface="Calibri"/>
              </a:rPr>
              <a:t>Trigger Flow</a:t>
            </a:r>
            <a:endParaRPr>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US">
                <a:solidFill>
                  <a:schemeClr val="dk1"/>
                </a:solidFill>
                <a:latin typeface="Calibri"/>
                <a:ea typeface="Calibri"/>
                <a:cs typeface="Calibri"/>
                <a:sym typeface="Calibri"/>
              </a:rPr>
              <a:t>(Manual/Scheduled</a:t>
            </a:r>
            <a:endParaRPr>
              <a:solidFill>
                <a:schemeClr val="dk1"/>
              </a:solidFill>
              <a:latin typeface="Calibri"/>
              <a:ea typeface="Calibri"/>
              <a:cs typeface="Calibri"/>
              <a:sym typeface="Calibri"/>
            </a:endParaRPr>
          </a:p>
        </p:txBody>
      </p:sp>
      <p:cxnSp>
        <p:nvCxnSpPr>
          <p:cNvPr id="802" name="Google Shape;802;g1c15a2101d4_0_5"/>
          <p:cNvCxnSpPr/>
          <p:nvPr/>
        </p:nvCxnSpPr>
        <p:spPr>
          <a:xfrm rot="10800000">
            <a:off x="6510032" y="1087705"/>
            <a:ext cx="0" cy="1274400"/>
          </a:xfrm>
          <a:prstGeom prst="straightConnector1">
            <a:avLst/>
          </a:prstGeom>
          <a:noFill/>
          <a:ln w="9525" cap="flat" cmpd="sng">
            <a:solidFill>
              <a:schemeClr val="accent1"/>
            </a:solidFill>
            <a:prstDash val="solid"/>
            <a:miter lim="800000"/>
            <a:headEnd type="none" w="sm" len="sm"/>
            <a:tailEnd type="none" w="sm" len="sm"/>
          </a:ln>
        </p:spPr>
      </p:cxnSp>
      <p:cxnSp>
        <p:nvCxnSpPr>
          <p:cNvPr id="803" name="Google Shape;803;g1c15a2101d4_0_5"/>
          <p:cNvCxnSpPr/>
          <p:nvPr/>
        </p:nvCxnSpPr>
        <p:spPr>
          <a:xfrm rot="10800000">
            <a:off x="6512276" y="3492358"/>
            <a:ext cx="0" cy="1274400"/>
          </a:xfrm>
          <a:prstGeom prst="straightConnector1">
            <a:avLst/>
          </a:prstGeom>
          <a:noFill/>
          <a:ln w="9525" cap="flat" cmpd="sng">
            <a:solidFill>
              <a:schemeClr val="accent1"/>
            </a:solidFill>
            <a:prstDash val="solid"/>
            <a:miter lim="800000"/>
            <a:headEnd type="none" w="sm" len="sm"/>
            <a:tailEnd type="none" w="sm" len="sm"/>
          </a:ln>
        </p:spPr>
      </p:cxnSp>
      <p:sp>
        <p:nvSpPr>
          <p:cNvPr id="804" name="Google Shape;804;g1c15a2101d4_0_5"/>
          <p:cNvSpPr/>
          <p:nvPr/>
        </p:nvSpPr>
        <p:spPr>
          <a:xfrm>
            <a:off x="7242225" y="589375"/>
            <a:ext cx="1278600" cy="1758300"/>
          </a:xfrm>
          <a:prstGeom prst="roundRect">
            <a:avLst>
              <a:gd name="adj" fmla="val 16667"/>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05" name="Google Shape;805;g1c15a2101d4_0_5"/>
          <p:cNvSpPr txBox="1"/>
          <p:nvPr/>
        </p:nvSpPr>
        <p:spPr>
          <a:xfrm>
            <a:off x="7388975" y="657475"/>
            <a:ext cx="1059600" cy="160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1"/>
                </a:solidFill>
                <a:latin typeface="Calibri"/>
                <a:ea typeface="Calibri"/>
                <a:cs typeface="Calibri"/>
                <a:sym typeface="Calibri"/>
              </a:rPr>
              <a:t>Flow for Excels to extract the relevant Fields as per defined master</a:t>
            </a:r>
            <a:endParaRPr sz="1400" b="0" i="0" u="none" strike="noStrike" cap="none">
              <a:solidFill>
                <a:schemeClr val="dk1"/>
              </a:solidFill>
              <a:latin typeface="Calibri"/>
              <a:ea typeface="Calibri"/>
              <a:cs typeface="Calibri"/>
              <a:sym typeface="Calibri"/>
            </a:endParaRPr>
          </a:p>
        </p:txBody>
      </p:sp>
      <p:sp>
        <p:nvSpPr>
          <p:cNvPr id="806" name="Google Shape;806;g1c15a2101d4_0_5"/>
          <p:cNvSpPr/>
          <p:nvPr/>
        </p:nvSpPr>
        <p:spPr>
          <a:xfrm>
            <a:off x="7219400" y="3995408"/>
            <a:ext cx="1278600" cy="1063200"/>
          </a:xfrm>
          <a:prstGeom prst="roundRect">
            <a:avLst>
              <a:gd name="adj" fmla="val 16667"/>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807" name="Google Shape;807;g1c15a2101d4_0_5"/>
          <p:cNvCxnSpPr/>
          <p:nvPr/>
        </p:nvCxnSpPr>
        <p:spPr>
          <a:xfrm>
            <a:off x="6510031" y="1081694"/>
            <a:ext cx="709500"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808" name="Google Shape;808;g1c15a2101d4_0_5"/>
          <p:cNvCxnSpPr/>
          <p:nvPr/>
        </p:nvCxnSpPr>
        <p:spPr>
          <a:xfrm>
            <a:off x="6513024" y="4776109"/>
            <a:ext cx="703500" cy="0"/>
          </a:xfrm>
          <a:prstGeom prst="straightConnector1">
            <a:avLst/>
          </a:prstGeom>
          <a:noFill/>
          <a:ln w="9525" cap="flat" cmpd="sng">
            <a:solidFill>
              <a:schemeClr val="accent1"/>
            </a:solidFill>
            <a:prstDash val="solid"/>
            <a:miter lim="800000"/>
            <a:headEnd type="none" w="sm" len="sm"/>
            <a:tailEnd type="triangle" w="med" len="med"/>
          </a:ln>
        </p:spPr>
      </p:cxnSp>
      <p:sp>
        <p:nvSpPr>
          <p:cNvPr id="809" name="Google Shape;809;g1c15a2101d4_0_5"/>
          <p:cNvSpPr txBox="1"/>
          <p:nvPr/>
        </p:nvSpPr>
        <p:spPr>
          <a:xfrm>
            <a:off x="7258629" y="4088806"/>
            <a:ext cx="1239300" cy="738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400"/>
              <a:buFont typeface="Arial"/>
              <a:buNone/>
            </a:pPr>
            <a:r>
              <a:rPr lang="en-US">
                <a:solidFill>
                  <a:schemeClr val="dk1"/>
                </a:solidFill>
                <a:latin typeface="Calibri"/>
                <a:ea typeface="Calibri"/>
                <a:cs typeface="Calibri"/>
                <a:sym typeface="Calibri"/>
              </a:rPr>
              <a:t>Convert PDF to Excel using OCR Engine </a:t>
            </a:r>
            <a:endParaRPr sz="1400" b="0" i="0" u="none" strike="noStrike" cap="none">
              <a:solidFill>
                <a:schemeClr val="dk1"/>
              </a:solidFill>
              <a:latin typeface="Calibri"/>
              <a:ea typeface="Calibri"/>
              <a:cs typeface="Calibri"/>
              <a:sym typeface="Calibri"/>
            </a:endParaRPr>
          </a:p>
        </p:txBody>
      </p:sp>
      <p:sp>
        <p:nvSpPr>
          <p:cNvPr id="810" name="Google Shape;810;g1c15a2101d4_0_5"/>
          <p:cNvSpPr/>
          <p:nvPr/>
        </p:nvSpPr>
        <p:spPr>
          <a:xfrm>
            <a:off x="9031000" y="3995400"/>
            <a:ext cx="1652400" cy="1063200"/>
          </a:xfrm>
          <a:prstGeom prst="roundRect">
            <a:avLst>
              <a:gd name="adj" fmla="val 16667"/>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11" name="Google Shape;811;g1c15a2101d4_0_5"/>
          <p:cNvSpPr txBox="1"/>
          <p:nvPr/>
        </p:nvSpPr>
        <p:spPr>
          <a:xfrm>
            <a:off x="9031000" y="4071600"/>
            <a:ext cx="1652400" cy="954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1"/>
                </a:solidFill>
                <a:latin typeface="Calibri"/>
                <a:ea typeface="Calibri"/>
                <a:cs typeface="Calibri"/>
                <a:sym typeface="Calibri"/>
              </a:rPr>
              <a:t>Power Automate Flow to extract the relevant Fields as per master</a:t>
            </a:r>
            <a:endParaRPr sz="1400" b="0" i="0" u="none" strike="noStrike" cap="none">
              <a:solidFill>
                <a:schemeClr val="dk1"/>
              </a:solidFill>
              <a:latin typeface="Calibri"/>
              <a:ea typeface="Calibri"/>
              <a:cs typeface="Calibri"/>
              <a:sym typeface="Calibri"/>
            </a:endParaRPr>
          </a:p>
        </p:txBody>
      </p:sp>
      <p:cxnSp>
        <p:nvCxnSpPr>
          <p:cNvPr id="812" name="Google Shape;812;g1c15a2101d4_0_5"/>
          <p:cNvCxnSpPr/>
          <p:nvPr/>
        </p:nvCxnSpPr>
        <p:spPr>
          <a:xfrm>
            <a:off x="8561450" y="4717025"/>
            <a:ext cx="462000" cy="2700"/>
          </a:xfrm>
          <a:prstGeom prst="straightConnector1">
            <a:avLst/>
          </a:prstGeom>
          <a:noFill/>
          <a:ln w="9525" cap="flat" cmpd="sng">
            <a:solidFill>
              <a:schemeClr val="accent1"/>
            </a:solidFill>
            <a:prstDash val="solid"/>
            <a:miter lim="800000"/>
            <a:headEnd type="none" w="sm" len="sm"/>
            <a:tailEnd type="triangle" w="med" len="med"/>
          </a:ln>
        </p:spPr>
      </p:cxnSp>
      <p:sp>
        <p:nvSpPr>
          <p:cNvPr id="813" name="Google Shape;813;g1c15a2101d4_0_5"/>
          <p:cNvSpPr/>
          <p:nvPr/>
        </p:nvSpPr>
        <p:spPr>
          <a:xfrm>
            <a:off x="9064075" y="614450"/>
            <a:ext cx="1418100" cy="934500"/>
          </a:xfrm>
          <a:prstGeom prst="roundRect">
            <a:avLst>
              <a:gd name="adj" fmla="val 16667"/>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14" name="Google Shape;814;g1c15a2101d4_0_5"/>
          <p:cNvSpPr txBox="1"/>
          <p:nvPr/>
        </p:nvSpPr>
        <p:spPr>
          <a:xfrm>
            <a:off x="9136313" y="712250"/>
            <a:ext cx="12786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1"/>
                </a:solidFill>
                <a:latin typeface="Calibri"/>
                <a:ea typeface="Calibri"/>
                <a:cs typeface="Calibri"/>
                <a:sym typeface="Calibri"/>
              </a:rPr>
              <a:t>Append the Excels in single excel file</a:t>
            </a:r>
            <a:endParaRPr sz="1400" b="0" i="0" u="none" strike="noStrike" cap="none">
              <a:solidFill>
                <a:schemeClr val="dk1"/>
              </a:solidFill>
              <a:latin typeface="Calibri"/>
              <a:ea typeface="Calibri"/>
              <a:cs typeface="Calibri"/>
              <a:sym typeface="Calibri"/>
            </a:endParaRPr>
          </a:p>
        </p:txBody>
      </p:sp>
      <p:cxnSp>
        <p:nvCxnSpPr>
          <p:cNvPr id="815" name="Google Shape;815;g1c15a2101d4_0_5"/>
          <p:cNvCxnSpPr/>
          <p:nvPr/>
        </p:nvCxnSpPr>
        <p:spPr>
          <a:xfrm>
            <a:off x="8561450" y="1113502"/>
            <a:ext cx="462000" cy="2700"/>
          </a:xfrm>
          <a:prstGeom prst="straightConnector1">
            <a:avLst/>
          </a:prstGeom>
          <a:noFill/>
          <a:ln w="9525" cap="flat" cmpd="sng">
            <a:solidFill>
              <a:schemeClr val="accent1"/>
            </a:solidFill>
            <a:prstDash val="solid"/>
            <a:miter lim="800000"/>
            <a:headEnd type="none" w="sm" len="sm"/>
            <a:tailEnd type="triangle" w="med" len="med"/>
          </a:ln>
        </p:spPr>
      </p:cxnSp>
      <p:cxnSp>
        <p:nvCxnSpPr>
          <p:cNvPr id="816" name="Google Shape;816;g1c15a2101d4_0_5"/>
          <p:cNvCxnSpPr/>
          <p:nvPr/>
        </p:nvCxnSpPr>
        <p:spPr>
          <a:xfrm rot="-5400000" flipH="1">
            <a:off x="10119863" y="1452950"/>
            <a:ext cx="1322400" cy="579900"/>
          </a:xfrm>
          <a:prstGeom prst="bentConnector3">
            <a:avLst>
              <a:gd name="adj1" fmla="val -384"/>
            </a:avLst>
          </a:prstGeom>
          <a:noFill/>
          <a:ln w="9525" cap="flat" cmpd="sng">
            <a:solidFill>
              <a:schemeClr val="accent1"/>
            </a:solidFill>
            <a:prstDash val="solid"/>
            <a:round/>
            <a:headEnd type="none" w="med" len="med"/>
            <a:tailEnd type="none" w="med" len="med"/>
          </a:ln>
        </p:spPr>
      </p:cxnSp>
      <p:cxnSp>
        <p:nvCxnSpPr>
          <p:cNvPr id="817" name="Google Shape;817;g1c15a2101d4_0_5"/>
          <p:cNvCxnSpPr/>
          <p:nvPr/>
        </p:nvCxnSpPr>
        <p:spPr>
          <a:xfrm rot="-5400000">
            <a:off x="10263538" y="3895600"/>
            <a:ext cx="1173300" cy="333600"/>
          </a:xfrm>
          <a:prstGeom prst="bentConnector3">
            <a:avLst>
              <a:gd name="adj1" fmla="val -3699"/>
            </a:avLst>
          </a:prstGeom>
          <a:noFill/>
          <a:ln w="9525" cap="flat" cmpd="sng">
            <a:solidFill>
              <a:schemeClr val="accent1"/>
            </a:solidFill>
            <a:prstDash val="solid"/>
            <a:round/>
            <a:headEnd type="none" w="med" len="med"/>
            <a:tailEnd type="none" w="med" len="med"/>
          </a:ln>
        </p:spPr>
      </p:cxnSp>
      <p:sp>
        <p:nvSpPr>
          <p:cNvPr id="818" name="Google Shape;818;g1c15a2101d4_0_5"/>
          <p:cNvSpPr/>
          <p:nvPr/>
        </p:nvSpPr>
        <p:spPr>
          <a:xfrm>
            <a:off x="10336725" y="2419975"/>
            <a:ext cx="1652400" cy="1063200"/>
          </a:xfrm>
          <a:prstGeom prst="roundRect">
            <a:avLst>
              <a:gd name="adj" fmla="val 16667"/>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19" name="Google Shape;819;g1c15a2101d4_0_5"/>
          <p:cNvSpPr txBox="1"/>
          <p:nvPr/>
        </p:nvSpPr>
        <p:spPr>
          <a:xfrm>
            <a:off x="10362625" y="2570475"/>
            <a:ext cx="16524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1"/>
                </a:solidFill>
                <a:latin typeface="Calibri"/>
                <a:ea typeface="Calibri"/>
                <a:cs typeface="Calibri"/>
                <a:sym typeface="Calibri"/>
              </a:rPr>
              <a:t>Place the file in output folder for user to download </a:t>
            </a:r>
            <a:endParaRPr sz="1400" b="0" i="0" u="none" strike="noStrike" cap="none">
              <a:solidFill>
                <a:schemeClr val="dk1"/>
              </a:solidFill>
              <a:latin typeface="Calibri"/>
              <a:ea typeface="Calibri"/>
              <a:cs typeface="Calibri"/>
              <a:sym typeface="Calibri"/>
            </a:endParaRPr>
          </a:p>
        </p:txBody>
      </p:sp>
      <p:sp>
        <p:nvSpPr>
          <p:cNvPr id="820" name="Google Shape;820;g1c15a2101d4_0_5"/>
          <p:cNvSpPr txBox="1"/>
          <p:nvPr/>
        </p:nvSpPr>
        <p:spPr>
          <a:xfrm rot="-5400000">
            <a:off x="849601" y="4793807"/>
            <a:ext cx="1312800" cy="6741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2"/>
              </a:buClr>
              <a:buSzPts val="2000"/>
              <a:buFont typeface="Calibri"/>
              <a:buNone/>
            </a:pPr>
            <a:r>
              <a:rPr lang="en-US" sz="2000" b="1">
                <a:solidFill>
                  <a:schemeClr val="dk2"/>
                </a:solidFill>
                <a:latin typeface="Calibri"/>
                <a:ea typeface="Calibri"/>
                <a:cs typeface="Calibri"/>
                <a:sym typeface="Calibri"/>
              </a:rPr>
              <a:t>     Admin</a:t>
            </a:r>
            <a:r>
              <a:rPr lang="en-US" sz="2000" b="1" i="0" u="none" strike="noStrike" cap="none">
                <a:solidFill>
                  <a:schemeClr val="dk2"/>
                </a:solidFill>
                <a:latin typeface="Calibri"/>
                <a:ea typeface="Calibri"/>
                <a:cs typeface="Calibri"/>
                <a:sym typeface="Calibri"/>
              </a:rPr>
              <a:t> </a:t>
            </a:r>
            <a:endParaRPr sz="2000" b="1" i="0" u="none" strike="noStrike" cap="none">
              <a:solidFill>
                <a:schemeClr val="dk2"/>
              </a:solidFill>
              <a:latin typeface="Calibri"/>
              <a:ea typeface="Calibri"/>
              <a:cs typeface="Calibri"/>
              <a:sym typeface="Calibri"/>
            </a:endParaRPr>
          </a:p>
        </p:txBody>
      </p:sp>
      <p:sp>
        <p:nvSpPr>
          <p:cNvPr id="821" name="Google Shape;821;g1c15a2101d4_0_5"/>
          <p:cNvSpPr/>
          <p:nvPr/>
        </p:nvSpPr>
        <p:spPr>
          <a:xfrm>
            <a:off x="1915887" y="4710911"/>
            <a:ext cx="941400" cy="693600"/>
          </a:xfrm>
          <a:prstGeom prst="rect">
            <a:avLst/>
          </a:pr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accent1"/>
              </a:solidFill>
              <a:latin typeface="Calibri"/>
              <a:ea typeface="Calibri"/>
              <a:cs typeface="Calibri"/>
              <a:sym typeface="Calibri"/>
            </a:endParaRPr>
          </a:p>
        </p:txBody>
      </p:sp>
      <p:sp>
        <p:nvSpPr>
          <p:cNvPr id="822" name="Google Shape;822;g1c15a2101d4_0_5"/>
          <p:cNvSpPr txBox="1"/>
          <p:nvPr/>
        </p:nvSpPr>
        <p:spPr>
          <a:xfrm>
            <a:off x="1999657" y="4921894"/>
            <a:ext cx="7857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Login</a:t>
            </a:r>
            <a:endParaRPr sz="1400" b="0" i="0" u="none" strike="noStrike" cap="none">
              <a:solidFill>
                <a:schemeClr val="dk1"/>
              </a:solidFill>
              <a:latin typeface="Calibri"/>
              <a:ea typeface="Calibri"/>
              <a:cs typeface="Calibri"/>
              <a:sym typeface="Calibri"/>
            </a:endParaRPr>
          </a:p>
        </p:txBody>
      </p:sp>
      <p:sp>
        <p:nvSpPr>
          <p:cNvPr id="823" name="Google Shape;823;g1c15a2101d4_0_5"/>
          <p:cNvSpPr/>
          <p:nvPr/>
        </p:nvSpPr>
        <p:spPr>
          <a:xfrm>
            <a:off x="3379836" y="4710911"/>
            <a:ext cx="1880100" cy="694800"/>
          </a:xfrm>
          <a:prstGeom prst="rect">
            <a:avLst/>
          </a:pr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accent1"/>
                </a:solidFill>
                <a:latin typeface="Calibri"/>
                <a:ea typeface="Calibri"/>
                <a:cs typeface="Calibri"/>
                <a:sym typeface="Calibri"/>
              </a:rPr>
              <a:t> </a:t>
            </a:r>
            <a:endParaRPr sz="1800" b="0" i="0" u="none" strike="noStrike" cap="none">
              <a:solidFill>
                <a:schemeClr val="accent1"/>
              </a:solidFill>
              <a:latin typeface="Calibri"/>
              <a:ea typeface="Calibri"/>
              <a:cs typeface="Calibri"/>
              <a:sym typeface="Calibri"/>
            </a:endParaRPr>
          </a:p>
        </p:txBody>
      </p:sp>
      <p:sp>
        <p:nvSpPr>
          <p:cNvPr id="824" name="Google Shape;824;g1c15a2101d4_0_5"/>
          <p:cNvSpPr txBox="1"/>
          <p:nvPr/>
        </p:nvSpPr>
        <p:spPr>
          <a:xfrm>
            <a:off x="3428475" y="4717025"/>
            <a:ext cx="18801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1"/>
                </a:solidFill>
                <a:latin typeface="Calibri"/>
                <a:ea typeface="Calibri"/>
                <a:cs typeface="Calibri"/>
                <a:sym typeface="Calibri"/>
              </a:rPr>
              <a:t>Manage the master format to extract the columns </a:t>
            </a:r>
            <a:endParaRPr sz="1400" b="0" i="0" u="none" strike="noStrike" cap="none">
              <a:solidFill>
                <a:schemeClr val="dk1"/>
              </a:solidFill>
              <a:latin typeface="Calibri"/>
              <a:ea typeface="Calibri"/>
              <a:cs typeface="Calibri"/>
              <a:sym typeface="Calibri"/>
            </a:endParaRPr>
          </a:p>
        </p:txBody>
      </p:sp>
      <p:cxnSp>
        <p:nvCxnSpPr>
          <p:cNvPr id="825" name="Google Shape;825;g1c15a2101d4_0_5"/>
          <p:cNvCxnSpPr>
            <a:stCxn id="821" idx="3"/>
            <a:endCxn id="823" idx="1"/>
          </p:cNvCxnSpPr>
          <p:nvPr/>
        </p:nvCxnSpPr>
        <p:spPr>
          <a:xfrm>
            <a:off x="2857287" y="5057711"/>
            <a:ext cx="522600" cy="600"/>
          </a:xfrm>
          <a:prstGeom prst="straightConnector1">
            <a:avLst/>
          </a:prstGeom>
          <a:noFill/>
          <a:ln w="9525" cap="flat" cmpd="sng">
            <a:solidFill>
              <a:schemeClr val="accent1"/>
            </a:solidFill>
            <a:prstDash val="solid"/>
            <a:miter lim="800000"/>
            <a:headEnd type="none" w="sm" len="sm"/>
            <a:tailEnd type="triangle" w="med" len="med"/>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0" name="Google Shape;830;p21"/>
          <p:cNvSpPr txBox="1">
            <a:spLocks noGrp="1"/>
          </p:cNvSpPr>
          <p:nvPr>
            <p:ph type="sldNum" idx="12"/>
          </p:nvPr>
        </p:nvSpPr>
        <p:spPr>
          <a:xfrm>
            <a:off x="517180" y="6245923"/>
            <a:ext cx="197500" cy="326355"/>
          </a:xfrm>
          <a:prstGeom prst="rect">
            <a:avLst/>
          </a:prstGeom>
          <a:noFill/>
          <a:ln>
            <a:noFill/>
          </a:ln>
        </p:spPr>
        <p:txBody>
          <a:bodyPr spcFirstLastPara="1" wrap="square" lIns="91400" tIns="91400" rIns="91400" bIns="91400" anchor="t"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pic>
        <p:nvPicPr>
          <p:cNvPr id="831" name="Google Shape;831;p21" descr="samson-ZGjbiukp_-A-unsplash.jpg"/>
          <p:cNvPicPr preferRelativeResize="0">
            <a:picLocks noGrp="1"/>
          </p:cNvPicPr>
          <p:nvPr>
            <p:ph type="pic" idx="2"/>
          </p:nvPr>
        </p:nvPicPr>
        <p:blipFill rotWithShape="1">
          <a:blip r:embed="rId3">
            <a:alphaModFix/>
          </a:blip>
          <a:srcRect t="7812" b="7813"/>
          <a:stretch/>
        </p:blipFill>
        <p:spPr>
          <a:xfrm>
            <a:off x="0" y="0"/>
            <a:ext cx="12192000" cy="6858000"/>
          </a:xfrm>
          <a:prstGeom prst="rect">
            <a:avLst/>
          </a:prstGeom>
          <a:noFill/>
          <a:ln>
            <a:noFill/>
          </a:ln>
        </p:spPr>
      </p:pic>
      <p:sp>
        <p:nvSpPr>
          <p:cNvPr id="832" name="Google Shape;832;p21"/>
          <p:cNvSpPr/>
          <p:nvPr/>
        </p:nvSpPr>
        <p:spPr>
          <a:xfrm>
            <a:off x="-35372" y="-32561"/>
            <a:ext cx="12262744" cy="6923122"/>
          </a:xfrm>
          <a:prstGeom prst="rect">
            <a:avLst/>
          </a:prstGeom>
          <a:solidFill>
            <a:srgbClr val="58BBF9">
              <a:alpha val="72549"/>
            </a:srgbClr>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grpSp>
        <p:nvGrpSpPr>
          <p:cNvPr id="833" name="Google Shape;833;p21"/>
          <p:cNvGrpSpPr/>
          <p:nvPr/>
        </p:nvGrpSpPr>
        <p:grpSpPr>
          <a:xfrm>
            <a:off x="1831638" y="6590526"/>
            <a:ext cx="8528726" cy="1"/>
            <a:chOff x="76200" y="162466"/>
            <a:chExt cx="17057449" cy="1"/>
          </a:xfrm>
        </p:grpSpPr>
        <p:cxnSp>
          <p:nvCxnSpPr>
            <p:cNvPr id="834" name="Google Shape;834;p21"/>
            <p:cNvCxnSpPr/>
            <p:nvPr/>
          </p:nvCxnSpPr>
          <p:spPr>
            <a:xfrm>
              <a:off x="76200" y="162466"/>
              <a:ext cx="7259324" cy="1"/>
            </a:xfrm>
            <a:prstGeom prst="straightConnector1">
              <a:avLst/>
            </a:prstGeom>
            <a:noFill/>
            <a:ln w="50800" cap="rnd" cmpd="sng">
              <a:solidFill>
                <a:srgbClr val="FFFFFF"/>
              </a:solidFill>
              <a:prstDash val="dashDot"/>
              <a:round/>
              <a:headEnd type="oval" w="med" len="med"/>
              <a:tailEnd type="none" w="sm" len="sm"/>
            </a:ln>
          </p:spPr>
        </p:cxnSp>
        <p:cxnSp>
          <p:nvCxnSpPr>
            <p:cNvPr id="835" name="Google Shape;835;p21"/>
            <p:cNvCxnSpPr/>
            <p:nvPr/>
          </p:nvCxnSpPr>
          <p:spPr>
            <a:xfrm rot="10800000">
              <a:off x="10487851" y="162466"/>
              <a:ext cx="6645798" cy="1"/>
            </a:xfrm>
            <a:prstGeom prst="straightConnector1">
              <a:avLst/>
            </a:prstGeom>
            <a:noFill/>
            <a:ln w="50800" cap="rnd" cmpd="sng">
              <a:solidFill>
                <a:srgbClr val="FFFFFF"/>
              </a:solidFill>
              <a:prstDash val="dashDot"/>
              <a:round/>
              <a:headEnd type="oval" w="med" len="med"/>
              <a:tailEnd type="none" w="sm" len="sm"/>
            </a:ln>
          </p:spPr>
        </p:cxnSp>
      </p:grpSp>
      <p:sp>
        <p:nvSpPr>
          <p:cNvPr id="837" name="Google Shape;837;p21"/>
          <p:cNvSpPr txBox="1"/>
          <p:nvPr/>
        </p:nvSpPr>
        <p:spPr>
          <a:xfrm>
            <a:off x="5327694" y="2371474"/>
            <a:ext cx="1884955"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FFFFFF"/>
                </a:solidFill>
                <a:latin typeface="Open Sans"/>
                <a:ea typeface="Open Sans"/>
                <a:cs typeface="Open Sans"/>
                <a:sym typeface="Open Sans"/>
              </a:rPr>
              <a:t>Thanks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1444</Words>
  <Application>Microsoft Office PowerPoint</Application>
  <PresentationFormat>Widescreen</PresentationFormat>
  <Paragraphs>252</Paragraphs>
  <Slides>28</Slides>
  <Notes>28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28</vt:i4>
      </vt:variant>
    </vt:vector>
  </HeadingPairs>
  <TitlesOfParts>
    <vt:vector size="39" baseType="lpstr">
      <vt:lpstr>Raleway</vt:lpstr>
      <vt:lpstr>Barlow Light</vt:lpstr>
      <vt:lpstr>Times</vt:lpstr>
      <vt:lpstr>Calibri</vt:lpstr>
      <vt:lpstr>Verdana</vt:lpstr>
      <vt:lpstr>Playfair Display</vt:lpstr>
      <vt:lpstr>Open Sans</vt:lpstr>
      <vt:lpstr>Arial</vt:lpstr>
      <vt:lpstr>Barlow</vt:lpstr>
      <vt:lpstr>Helvetica Neue</vt:lpstr>
      <vt:lpstr>Office Theme</vt:lpstr>
      <vt:lpstr>PowerPoint Presentation</vt:lpstr>
      <vt:lpstr>Case Study - I</vt:lpstr>
      <vt:lpstr>PowerPoint Presentation</vt:lpstr>
      <vt:lpstr>Case Study - II</vt:lpstr>
      <vt:lpstr>PowerPoint Presentation</vt:lpstr>
      <vt:lpstr>Case Study - III</vt:lpstr>
      <vt:lpstr>PowerPoint Presentation</vt:lpstr>
      <vt:lpstr>PowerPoint Presentation</vt:lpstr>
      <vt:lpstr>PowerPoint Presentation</vt:lpstr>
      <vt:lpstr>PowerPoint Presentation</vt:lpstr>
      <vt:lpstr>Case Study - IV</vt:lpstr>
      <vt:lpstr>PowerPoint Presentation</vt:lpstr>
      <vt:lpstr>Case Study - V</vt:lpstr>
      <vt:lpstr>PowerPoint Presentation</vt:lpstr>
      <vt:lpstr>PowerPoint Presentation</vt:lpstr>
      <vt:lpstr>PowerPoint Presentation</vt:lpstr>
      <vt:lpstr>PowerPoint Presentation</vt:lpstr>
      <vt:lpstr>PowerPoint Presentation</vt:lpstr>
      <vt:lpstr>Case Study - VI</vt:lpstr>
      <vt:lpstr>PowerPoint Presentation</vt:lpstr>
      <vt:lpstr>Case Study - VII</vt:lpstr>
      <vt:lpstr>PowerPoint Presentation</vt:lpstr>
      <vt:lpstr>PowerPoint Presentation</vt:lpstr>
      <vt:lpstr>PowerPoint Presentation</vt:lpstr>
      <vt:lpstr>PowerPoint Presentation</vt:lpstr>
      <vt:lpstr>Case Study - VIII</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Alkesh Mahajan</dc:creator>
  <cp:lastModifiedBy>Amit Jha</cp:lastModifiedBy>
  <cp:revision>1</cp:revision>
  <dcterms:created xsi:type="dcterms:W3CDTF">2021-12-20T08:25:14Z</dcterms:created>
  <dcterms:modified xsi:type="dcterms:W3CDTF">2023-09-04T11:25:53Z</dcterms:modified>
</cp:coreProperties>
</file>